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172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6841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69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63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258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644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84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464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8697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5923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06284-2C69-4B81-A796-5AB8955D869E}" type="datetimeFigureOut">
              <a:rPr lang="it-IT" smtClean="0"/>
              <a:t>24/06/2019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EE55A-C6E7-4630-B3CA-E79B702B8C3C}" type="slidenum">
              <a:rPr lang="it-IT" smtClean="0"/>
              <a:t>‹nr.›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157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.png"/><Relationship Id="rId5" Type="http://schemas.openxmlformats.org/officeDocument/2006/relationships/hyperlink" Target="https://ec.europa.eu/education/policies/european-policy-cooperation/et2020-framework_da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.png"/><Relationship Id="rId4" Type="http://schemas.openxmlformats.org/officeDocument/2006/relationships/hyperlink" Target="https://ec.europa.eu/education/policies/european-policy-cooperation/et2020-framework_d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2.png"/><Relationship Id="rId4" Type="http://schemas.openxmlformats.org/officeDocument/2006/relationships/hyperlink" Target="https://menneskeret.dk/files/media/dokumenter/udgivelser/status/2014-15/delrapporter/statsborgerskab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mu.dk/hf/demokrati-og-faellesskaber/medborgerskab" TargetMode="External"/><Relationship Id="rId2" Type="http://schemas.openxmlformats.org/officeDocument/2006/relationships/hyperlink" Target="http://duu.dk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mu.dk/grundskole/historie/formal" TargetMode="External"/><Relationship Id="rId4" Type="http://schemas.openxmlformats.org/officeDocument/2006/relationships/hyperlink" Target="https://www.emu.dk/grundskole/samfundsfag/forma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.png"/><Relationship Id="rId5" Type="http://schemas.openxmlformats.org/officeDocument/2006/relationships/hyperlink" Target="https://www.dr.dk/nyheder/politik/folketingsvalg/uenige-sammen-vil-du-moedes-med-en-der-mener-noget-andet-end-dig-selv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332413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 dirty="0" smtClean="0">
                <a:solidFill>
                  <a:srgbClr val="FFFF00"/>
                </a:solidFill>
              </a:rPr>
              <a:t>MODUL </a:t>
            </a:r>
            <a:r>
              <a:rPr lang="da-DK" sz="6000" dirty="0" smtClean="0">
                <a:solidFill>
                  <a:srgbClr val="FFFF00"/>
                </a:solidFill>
              </a:rPr>
              <a:t>”Aktivt medborgerskab”</a:t>
            </a:r>
            <a:endParaRPr sz="6000" dirty="0">
              <a:solidFill>
                <a:srgbClr val="FFFF00"/>
              </a:solidFill>
            </a:endParaRPr>
          </a:p>
        </p:txBody>
      </p:sp>
      <p:sp>
        <p:nvSpPr>
          <p:cNvPr id="101" name="Shape 101"/>
          <p:cNvSpPr>
            <a:spLocks noGrp="1"/>
          </p:cNvSpPr>
          <p:nvPr>
            <p:ph type="body" idx="1"/>
          </p:nvPr>
        </p:nvSpPr>
        <p:spPr>
          <a:xfrm>
            <a:off x="0" y="1436914"/>
            <a:ext cx="12192000" cy="5421086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102" name="image4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0" y="1332412"/>
            <a:ext cx="12192000" cy="54210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5" name="Group 105"/>
          <p:cNvGrpSpPr/>
          <p:nvPr/>
        </p:nvGrpSpPr>
        <p:grpSpPr>
          <a:xfrm>
            <a:off x="348341" y="1774425"/>
            <a:ext cx="3976917" cy="2547259"/>
            <a:chOff x="0" y="0"/>
            <a:chExt cx="3976916" cy="2547258"/>
          </a:xfrm>
        </p:grpSpPr>
        <p:sp>
          <p:nvSpPr>
            <p:cNvPr id="103" name="Shape 103"/>
            <p:cNvSpPr/>
            <p:nvPr/>
          </p:nvSpPr>
          <p:spPr>
            <a:xfrm>
              <a:off x="0" y="0"/>
              <a:ext cx="3976916" cy="2547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918" y="0"/>
                    <a:pt x="2050" y="0"/>
                  </a:cubicBezTo>
                  <a:lnTo>
                    <a:pt x="3600" y="0"/>
                  </a:lnTo>
                  <a:lnTo>
                    <a:pt x="19550" y="0"/>
                  </a:lnTo>
                  <a:cubicBezTo>
                    <a:pt x="20682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682" y="19200"/>
                    <a:pt x="19550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050" y="19200"/>
                  </a:lnTo>
                  <a:cubicBezTo>
                    <a:pt x="918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174176" y="393450"/>
              <a:ext cx="3643083" cy="1569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2400" b="1">
                  <a:uFill>
                    <a:solidFill/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 lvl="0">
                <a:defRPr sz="1800" b="0">
                  <a:uFillTx/>
                </a:defRPr>
              </a:pPr>
              <a:r>
                <a:rPr lang="da-DK" sz="2400" b="1" dirty="0" smtClean="0">
                  <a:uFill>
                    <a:solidFill/>
                  </a:uFill>
                </a:rPr>
                <a:t>Vi har udviklet modulet ”Aktivt medborgerskab” med udgangspunkt i de følgende teorier:</a:t>
              </a:r>
              <a:endParaRPr sz="2400" b="1" dirty="0">
                <a:uFill>
                  <a:solidFill/>
                </a:uFill>
              </a:endParaRPr>
            </a:p>
          </p:txBody>
        </p:sp>
      </p:grpSp>
      <p:pic>
        <p:nvPicPr>
          <p:cNvPr id="2" name="2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29444" y="4237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5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46628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>
            <a:lvl1pPr algn="ctr">
              <a:defRPr>
                <a:solidFill>
                  <a:srgbClr val="FFFF00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lang="da-DK" sz="4400" dirty="0" smtClean="0">
                <a:solidFill>
                  <a:srgbClr val="FFFF00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Demokrati og aktivt medborgerskab</a:t>
            </a:r>
            <a:endParaRPr sz="4400" dirty="0">
              <a:solidFill>
                <a:srgbClr val="FFFF00"/>
              </a:solidFill>
              <a:effectLst>
                <a:outerShdw blurRad="38100" dist="38100" dir="2700000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7" name="image10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" y="2351309"/>
            <a:ext cx="12663714" cy="4506686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body" idx="1"/>
          </p:nvPr>
        </p:nvSpPr>
        <p:spPr>
          <a:xfrm>
            <a:off x="0" y="1045027"/>
            <a:ext cx="12090400" cy="58129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/>
            </a:lvl1pPr>
          </a:lstStyle>
          <a:p>
            <a:pPr lvl="0">
              <a:defRPr sz="1800"/>
            </a:pPr>
            <a:r>
              <a:rPr lang="da-DK" sz="3200" dirty="0" smtClean="0"/>
              <a:t>At uddanne unge mennesker til at være demokratiske medborgere betyder bl.a. at træne dem i debat og dialog. </a:t>
            </a:r>
            <a:endParaRPr sz="3200" dirty="0"/>
          </a:p>
        </p:txBody>
      </p:sp>
      <p:grpSp>
        <p:nvGrpSpPr>
          <p:cNvPr id="191" name="Group 191"/>
          <p:cNvGrpSpPr/>
          <p:nvPr/>
        </p:nvGrpSpPr>
        <p:grpSpPr>
          <a:xfrm>
            <a:off x="584929" y="1844685"/>
            <a:ext cx="5510345" cy="4697176"/>
            <a:chOff x="0" y="-405235"/>
            <a:chExt cx="5510343" cy="4559892"/>
          </a:xfrm>
        </p:grpSpPr>
        <p:sp>
          <p:nvSpPr>
            <p:cNvPr id="189" name="Shape 189"/>
            <p:cNvSpPr/>
            <p:nvPr/>
          </p:nvSpPr>
          <p:spPr>
            <a:xfrm>
              <a:off x="0" y="0"/>
              <a:ext cx="5510343" cy="4154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080" y="0"/>
                    <a:pt x="2413" y="0"/>
                  </a:cubicBezTo>
                  <a:lnTo>
                    <a:pt x="3600" y="0"/>
                  </a:lnTo>
                  <a:lnTo>
                    <a:pt x="19187" y="0"/>
                  </a:lnTo>
                  <a:cubicBezTo>
                    <a:pt x="20520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520" y="19200"/>
                    <a:pt x="19187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413" y="19200"/>
                  </a:lnTo>
                  <a:cubicBezTo>
                    <a:pt x="1080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2800" b="1"/>
              </a:pP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180278" y="-405235"/>
              <a:ext cx="5149786" cy="40905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lvl="0" algn="just"/>
              <a:r>
                <a:rPr lang="da-DK" sz="3200" dirty="0"/>
                <a:t/>
              </a:r>
              <a:br>
                <a:rPr lang="da-DK" sz="3200" dirty="0"/>
              </a:br>
              <a:r>
                <a:rPr lang="da-DK" sz="2800" dirty="0"/>
                <a:t>De hidtidige refleksioner har ført til at definere en pædagogisk indsats for aktivt medborgerskab, der har følgende mål: </a:t>
              </a:r>
              <a:r>
                <a:rPr lang="da-DK" sz="2800" dirty="0" smtClean="0"/>
                <a:t>at uddanne unge til at deltage aktivt i demokratiet ved bl.a. at uddanne </a:t>
              </a:r>
              <a:r>
                <a:rPr lang="da-DK" sz="2800" dirty="0"/>
                <a:t>dem </a:t>
              </a:r>
              <a:r>
                <a:rPr lang="da-DK" sz="2800" dirty="0" smtClean="0"/>
                <a:t>i at indgå i debat og dialog.</a:t>
              </a:r>
              <a:endParaRPr sz="2800" dirty="0">
                <a:uFill>
                  <a:solidFill/>
                </a:uFill>
                <a:latin typeface="Times Roman"/>
                <a:ea typeface="Times Roman"/>
                <a:cs typeface="Times Roman"/>
                <a:sym typeface="Times Roman"/>
              </a:endParaRPr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4929" y="2848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62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1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058094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>
            <a:norm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da-DK" sz="3400" dirty="0" smtClean="0">
                <a:solidFill>
                  <a:schemeClr val="bg1"/>
                </a:solidFill>
              </a:rPr>
              <a:t>Uddannelses- </a:t>
            </a:r>
            <a:r>
              <a:rPr lang="da-DK" sz="3400" dirty="0">
                <a:solidFill>
                  <a:schemeClr val="bg1"/>
                </a:solidFill>
              </a:rPr>
              <a:t>og erhvervsuddannelsesområdet </a:t>
            </a:r>
            <a:r>
              <a:rPr lang="da-DK" sz="3400" dirty="0">
                <a:solidFill>
                  <a:schemeClr val="bg1"/>
                </a:solidFill>
                <a:uFill>
                  <a:solidFill/>
                </a:uFill>
              </a:rPr>
              <a:t>(ET 2020</a:t>
            </a:r>
            <a:r>
              <a:rPr lang="da-DK" sz="3400" dirty="0" smtClean="0">
                <a:solidFill>
                  <a:schemeClr val="bg1"/>
                </a:solidFill>
                <a:uFill>
                  <a:solidFill/>
                </a:uFill>
              </a:rPr>
              <a:t>)</a:t>
            </a:r>
            <a:endParaRPr sz="3400" dirty="0">
              <a:solidFill>
                <a:srgbClr val="FFFFFF"/>
              </a:solidFill>
            </a:endParaRPr>
          </a:p>
        </p:txBody>
      </p:sp>
      <p:sp>
        <p:nvSpPr>
          <p:cNvPr id="114" name="Shape 114"/>
          <p:cNvSpPr/>
          <p:nvPr/>
        </p:nvSpPr>
        <p:spPr>
          <a:xfrm>
            <a:off x="0" y="1047992"/>
            <a:ext cx="12192000" cy="5799909"/>
          </a:xfrm>
          <a:prstGeom prst="rect">
            <a:avLst/>
          </a:pr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5" name="image6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743201" y="1058092"/>
            <a:ext cx="7184572" cy="579990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8" name="Group 118"/>
          <p:cNvGrpSpPr/>
          <p:nvPr/>
        </p:nvGrpSpPr>
        <p:grpSpPr>
          <a:xfrm>
            <a:off x="290285" y="1185216"/>
            <a:ext cx="3475743" cy="4905705"/>
            <a:chOff x="0" y="0"/>
            <a:chExt cx="3475741" cy="3607325"/>
          </a:xfrm>
        </p:grpSpPr>
        <p:sp>
          <p:nvSpPr>
            <p:cNvPr id="116" name="Shape 116"/>
            <p:cNvSpPr/>
            <p:nvPr/>
          </p:nvSpPr>
          <p:spPr>
            <a:xfrm>
              <a:off x="0" y="0"/>
              <a:ext cx="3475742" cy="3226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330" y="0"/>
                    <a:pt x="2971" y="0"/>
                  </a:cubicBezTo>
                  <a:lnTo>
                    <a:pt x="3600" y="0"/>
                  </a:lnTo>
                  <a:lnTo>
                    <a:pt x="18629" y="0"/>
                  </a:lnTo>
                  <a:cubicBezTo>
                    <a:pt x="20270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270" y="19200"/>
                    <a:pt x="18629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971" y="19200"/>
                  </a:lnTo>
                  <a:cubicBezTo>
                    <a:pt x="1330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57150" cap="flat">
              <a:solidFill>
                <a:srgbClr val="FFFF00"/>
              </a:solidFill>
              <a:prstDash val="solid"/>
              <a:miter lim="800000"/>
            </a:ln>
            <a:effectLst>
              <a:outerShdw blurRad="50800" dist="381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162004" y="151097"/>
              <a:ext cx="3151734" cy="34562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 b="1">
                  <a:uFill>
                    <a:solidFill/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 lvl="0">
                <a:defRPr sz="1800" b="0">
                  <a:uFillTx/>
                </a:defRPr>
              </a:pPr>
              <a:r>
                <a:rPr lang="da-DK" sz="2600" b="0" dirty="0" smtClean="0">
                  <a:uFill>
                    <a:solidFill/>
                  </a:uFill>
                </a:rPr>
                <a:t>Den Europæiske Kommission har ikke mandat til at lovgive på uddannelses- og kursusområdet blandt medlemslandende i unionen. </a:t>
              </a:r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8061434" y="2106087"/>
            <a:ext cx="4033115" cy="4718872"/>
            <a:chOff x="73572" y="59194"/>
            <a:chExt cx="3839869" cy="3755574"/>
          </a:xfrm>
        </p:grpSpPr>
        <p:sp>
          <p:nvSpPr>
            <p:cNvPr id="119" name="Shape 119"/>
            <p:cNvSpPr/>
            <p:nvPr/>
          </p:nvSpPr>
          <p:spPr>
            <a:xfrm>
              <a:off x="73572" y="59194"/>
              <a:ext cx="3759200" cy="3755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431" y="0"/>
                    <a:pt x="3197" y="0"/>
                  </a:cubicBezTo>
                  <a:lnTo>
                    <a:pt x="3600" y="0"/>
                  </a:lnTo>
                  <a:lnTo>
                    <a:pt x="18403" y="0"/>
                  </a:lnTo>
                  <a:cubicBezTo>
                    <a:pt x="20169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169" y="19200"/>
                    <a:pt x="18403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3197" y="19200"/>
                  </a:lnTo>
                  <a:cubicBezTo>
                    <a:pt x="1431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57150" cap="flat">
              <a:solidFill>
                <a:srgbClr val="FFFF00"/>
              </a:solidFill>
              <a:prstDash val="solid"/>
              <a:miter lim="800000"/>
            </a:ln>
            <a:effectLst>
              <a:outerShdw blurRad="50800" dist="38100" rotWithShape="0">
                <a:srgbClr val="000000">
                  <a:alpha val="4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 sz="2400" b="1"/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227814" y="391880"/>
              <a:ext cx="3685627" cy="27304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2400" b="1">
                  <a:uFill>
                    <a:solidFill/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 lvl="0">
                <a:defRPr sz="1800" b="0">
                  <a:uFillTx/>
                </a:defRPr>
              </a:pPr>
              <a:r>
                <a:rPr lang="da-DK" sz="2000" dirty="0" smtClean="0">
                  <a:uFill>
                    <a:solidFill/>
                  </a:uFill>
                </a:rPr>
                <a:t>Imidlertid, har kommissionen i flere år udviklet retningslinjer for dette område, som er blevet accepteret og implementeret af medlemslandene. Den sidst udkomne er </a:t>
              </a:r>
              <a:r>
                <a:rPr lang="da-DK" sz="2000" dirty="0"/>
                <a:t>Strategirammen for det europæiske samarbejde på uddannelses- </a:t>
              </a:r>
              <a:r>
                <a:rPr lang="da-DK" sz="2000" dirty="0" smtClean="0"/>
                <a:t>og erhvervsuddannelsesområdet </a:t>
              </a:r>
              <a:r>
                <a:rPr sz="2000" dirty="0" smtClean="0">
                  <a:uFill>
                    <a:solidFill/>
                  </a:uFill>
                </a:rPr>
                <a:t>(ET </a:t>
              </a:r>
              <a:r>
                <a:rPr sz="2000" dirty="0">
                  <a:uFill>
                    <a:solidFill/>
                  </a:uFill>
                </a:rPr>
                <a:t>2020</a:t>
              </a:r>
              <a:r>
                <a:rPr sz="2000" dirty="0" smtClean="0">
                  <a:uFill>
                    <a:solidFill/>
                  </a:uFill>
                </a:rPr>
                <a:t>).</a:t>
              </a:r>
              <a:endParaRPr lang="da-DK" sz="2000" dirty="0" smtClean="0">
                <a:uFill>
                  <a:solidFill/>
                </a:uFill>
              </a:endParaRPr>
            </a:p>
            <a:p>
              <a:pPr lvl="0">
                <a:defRPr sz="1800" b="0">
                  <a:uFillTx/>
                </a:defRPr>
              </a:pPr>
              <a:r>
                <a:rPr lang="da-DK" sz="1200" dirty="0" smtClean="0"/>
                <a:t>Se link: </a:t>
              </a:r>
              <a:r>
                <a:rPr lang="da-DK" sz="1200" b="0" dirty="0">
                  <a:hlinkClick r:id="rId5"/>
                </a:rPr>
                <a:t>https://ec.europa.eu/education/policies/european-policy-cooperation/et2020-framework_da</a:t>
              </a:r>
              <a:endParaRPr sz="1200" b="1" dirty="0">
                <a:uFill>
                  <a:solidFill/>
                </a:uFill>
              </a:endParaRPr>
            </a:p>
          </p:txBody>
        </p:sp>
      </p:grpSp>
      <p:pic>
        <p:nvPicPr>
          <p:cNvPr id="3" name="5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2289" y="2072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9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8" grpId="0" animBg="1" advAuto="0"/>
      <p:bldP spid="121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593671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>
            <a:normAutofit fontScale="90000"/>
          </a:bodyPr>
          <a:lstStyle/>
          <a:p>
            <a:pPr algn="ctr" defTabSz="640079">
              <a:defRPr sz="1800"/>
            </a:pPr>
            <a:r>
              <a:rPr sz="2730" dirty="0"/>
              <a:t/>
            </a:r>
            <a:br>
              <a:rPr sz="2730" dirty="0"/>
            </a:br>
            <a:r>
              <a:rPr sz="2240" dirty="0">
                <a:solidFill>
                  <a:srgbClr val="FFFFFF"/>
                </a:solidFill>
              </a:rPr>
              <a:t> </a:t>
            </a:r>
            <a:r>
              <a:rPr lang="da-DK" sz="2240" dirty="0" smtClean="0">
                <a:solidFill>
                  <a:srgbClr val="FFFFFF"/>
                </a:solidFill>
              </a:rPr>
              <a:t>Målsætning </a:t>
            </a:r>
            <a:r>
              <a:rPr sz="2240" dirty="0" smtClean="0">
                <a:solidFill>
                  <a:srgbClr val="FFFFFF"/>
                </a:solidFill>
              </a:rPr>
              <a:t>3:</a:t>
            </a:r>
            <a:r>
              <a:rPr lang="da-DK" sz="2240" dirty="0" smtClean="0">
                <a:solidFill>
                  <a:srgbClr val="FFFFFF"/>
                </a:solidFill>
              </a:rPr>
              <a:t/>
            </a:r>
            <a:br>
              <a:rPr lang="da-DK" sz="2240" dirty="0" smtClean="0">
                <a:solidFill>
                  <a:srgbClr val="FFFFFF"/>
                </a:solidFill>
              </a:rPr>
            </a:br>
            <a:r>
              <a:rPr lang="da-DK" sz="2240" dirty="0" smtClean="0">
                <a:solidFill>
                  <a:srgbClr val="FFFFFF"/>
                </a:solidFill>
              </a:rPr>
              <a:t>Lige muligheder for alle, social samhørighed og aktivt medborgerskab</a:t>
            </a:r>
            <a:r>
              <a:rPr sz="2240" dirty="0">
                <a:solidFill>
                  <a:srgbClr val="FFFFFF"/>
                </a:solidFill>
              </a:rPr>
              <a:t/>
            </a:r>
            <a:br>
              <a:rPr sz="2240" dirty="0">
                <a:solidFill>
                  <a:srgbClr val="FFFFFF"/>
                </a:solidFill>
              </a:rPr>
            </a:br>
            <a:r>
              <a:rPr sz="1400" dirty="0" smtClean="0">
                <a:solidFill>
                  <a:schemeClr val="bg1"/>
                </a:solidFill>
              </a:rPr>
              <a:t>(</a:t>
            </a:r>
            <a:r>
              <a:rPr lang="da-DK" sz="1400" dirty="0" smtClean="0">
                <a:solidFill>
                  <a:schemeClr val="bg1"/>
                </a:solidFill>
              </a:rPr>
              <a:t>A</a:t>
            </a:r>
            <a:r>
              <a:rPr sz="1400" dirty="0" err="1" smtClean="0">
                <a:solidFill>
                  <a:schemeClr val="bg1"/>
                </a:solidFill>
              </a:rPr>
              <a:t>udio</a:t>
            </a:r>
            <a:r>
              <a:rPr sz="1400" dirty="0">
                <a:solidFill>
                  <a:schemeClr val="bg1"/>
                </a:solidFill>
              </a:rPr>
              <a:t>: </a:t>
            </a:r>
            <a:r>
              <a:rPr lang="da-DK" sz="1400" dirty="0" smtClean="0">
                <a:solidFill>
                  <a:schemeClr val="bg1"/>
                </a:solidFill>
                <a:ea typeface="Times Roman"/>
                <a:cs typeface="Times Roman"/>
                <a:sym typeface="Times Roman"/>
              </a:rPr>
              <a:t>Indenfor ET2020 har den Europæiske Kommission sat fire strategiske målsætninger vedrørende uddannelse. I dette modul er vi interesseret i Målsætning 3, der ønsker at promovere lige muligheder for alle, social samhørighed og aktivt medborgerskab. Læs om de andre målsætninger </a:t>
            </a:r>
            <a:r>
              <a:rPr lang="da-DK" sz="1400" dirty="0" err="1" smtClean="0">
                <a:solidFill>
                  <a:schemeClr val="bg1"/>
                </a:solidFill>
                <a:ea typeface="Times Roman"/>
                <a:cs typeface="Times Roman"/>
                <a:sym typeface="Times Roman"/>
              </a:rPr>
              <a:t>på:</a:t>
            </a:r>
            <a:r>
              <a:rPr lang="da-DK" sz="1400" dirty="0" err="1">
                <a:solidFill>
                  <a:schemeClr val="bg1"/>
                </a:solidFill>
                <a:hlinkClick r:id="rId4"/>
              </a:rPr>
              <a:t>https</a:t>
            </a:r>
            <a:r>
              <a:rPr lang="da-DK" sz="1400" dirty="0">
                <a:solidFill>
                  <a:schemeClr val="bg1"/>
                </a:solidFill>
                <a:hlinkClick r:id="rId4"/>
              </a:rPr>
              <a:t>://</a:t>
            </a:r>
            <a:r>
              <a:rPr lang="da-DK" sz="1400" dirty="0" smtClean="0">
                <a:solidFill>
                  <a:schemeClr val="bg1"/>
                </a:solidFill>
                <a:hlinkClick r:id="rId4"/>
              </a:rPr>
              <a:t>ec.europa.eu/</a:t>
            </a:r>
            <a:r>
              <a:rPr lang="da-DK" sz="1400" dirty="0" err="1" smtClean="0">
                <a:solidFill>
                  <a:schemeClr val="bg1"/>
                </a:solidFill>
                <a:hlinkClick r:id="rId4"/>
              </a:rPr>
              <a:t>education</a:t>
            </a:r>
            <a:r>
              <a:rPr lang="da-DK" sz="1400" dirty="0" smtClean="0">
                <a:solidFill>
                  <a:schemeClr val="bg1"/>
                </a:solidFill>
                <a:hlinkClick r:id="rId4"/>
              </a:rPr>
              <a:t>/</a:t>
            </a:r>
            <a:r>
              <a:rPr lang="da-DK" sz="1400" dirty="0" err="1" smtClean="0">
                <a:solidFill>
                  <a:schemeClr val="bg1"/>
                </a:solidFill>
                <a:hlinkClick r:id="rId4"/>
              </a:rPr>
              <a:t>policies</a:t>
            </a:r>
            <a:r>
              <a:rPr lang="da-DK" sz="1400" dirty="0" smtClean="0">
                <a:solidFill>
                  <a:schemeClr val="bg1"/>
                </a:solidFill>
                <a:hlinkClick r:id="rId4"/>
              </a:rPr>
              <a:t>/european-policy-</a:t>
            </a:r>
            <a:r>
              <a:rPr lang="da-DK" sz="1400" dirty="0" err="1" smtClean="0">
                <a:solidFill>
                  <a:schemeClr val="bg1"/>
                </a:solidFill>
                <a:hlinkClick r:id="rId4"/>
              </a:rPr>
              <a:t>cooperation</a:t>
            </a:r>
            <a:r>
              <a:rPr lang="da-DK" sz="1400" dirty="0" smtClean="0">
                <a:solidFill>
                  <a:schemeClr val="bg1"/>
                </a:solidFill>
                <a:hlinkClick r:id="rId4"/>
              </a:rPr>
              <a:t>/et2020-framework_da</a:t>
            </a:r>
            <a:r>
              <a:rPr lang="da-DK" sz="1400" dirty="0" smtClean="0">
                <a:solidFill>
                  <a:schemeClr val="bg1"/>
                </a:solidFill>
              </a:rPr>
              <a:t>)</a:t>
            </a:r>
            <a:r>
              <a:rPr lang="da-DK" sz="1000" b="1" dirty="0">
                <a:uFill>
                  <a:solidFill/>
                </a:uFill>
              </a:rPr>
              <a:t/>
            </a:r>
            <a:br>
              <a:rPr lang="da-DK" sz="1000" b="1" dirty="0">
                <a:uFill>
                  <a:solidFill/>
                </a:uFill>
              </a:rPr>
            </a:br>
            <a:r>
              <a:rPr lang="da-DK" sz="980" dirty="0" smtClean="0">
                <a:latin typeface="Times Roman"/>
                <a:ea typeface="Times Roman"/>
                <a:cs typeface="Times Roman"/>
                <a:sym typeface="Times Roman"/>
              </a:rPr>
              <a:t> ). </a:t>
            </a:r>
            <a:endParaRPr sz="980" dirty="0">
              <a:latin typeface="Times Roman"/>
              <a:ea typeface="Times Roman"/>
              <a:cs typeface="Times Roman"/>
              <a:sym typeface="Times Roman"/>
            </a:endParaRPr>
          </a:p>
          <a:p>
            <a:pPr lvl="0" algn="just">
              <a:lnSpc>
                <a:spcPct val="100000"/>
              </a:lnSpc>
              <a:defRPr sz="1800"/>
            </a:pPr>
            <a:r>
              <a:rPr sz="980" dirty="0">
                <a:uFill>
                  <a:solidFill/>
                </a:uFill>
                <a:latin typeface="Times Roman"/>
                <a:ea typeface="Times Roman"/>
                <a:cs typeface="Times Roman"/>
                <a:sym typeface="Times Roman"/>
              </a:rPr>
              <a:t>)</a:t>
            </a:r>
          </a:p>
        </p:txBody>
      </p:sp>
      <p:sp>
        <p:nvSpPr>
          <p:cNvPr id="124" name="Shape 124"/>
          <p:cNvSpPr/>
          <p:nvPr/>
        </p:nvSpPr>
        <p:spPr>
          <a:xfrm>
            <a:off x="0" y="1593669"/>
            <a:ext cx="12192000" cy="5264331"/>
          </a:xfrm>
          <a:prstGeom prst="rect">
            <a:avLst/>
          </a:prstGeom>
          <a:solidFill>
            <a:srgbClr val="FFFF00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12056" y="1593668"/>
            <a:ext cx="11567888" cy="507709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lvl="0" indent="0" algn="just" defTabSz="877823">
              <a:spcBef>
                <a:spcPts val="900"/>
              </a:spcBef>
              <a:buSzTx/>
              <a:buNone/>
              <a:defRPr sz="1800"/>
            </a:pPr>
            <a:endParaRPr sz="2784" dirty="0"/>
          </a:p>
          <a:p>
            <a:pPr marL="0" lvl="0" indent="0" defTabSz="877823">
              <a:lnSpc>
                <a:spcPct val="120000"/>
              </a:lnSpc>
              <a:spcBef>
                <a:spcPts val="900"/>
              </a:spcBef>
              <a:buSzTx/>
              <a:buNone/>
              <a:defRPr sz="1800"/>
            </a:pPr>
            <a:r>
              <a:rPr lang="da-DK" dirty="0"/>
              <a:t/>
            </a:r>
            <a:br>
              <a:rPr lang="da-DK" dirty="0"/>
            </a:br>
            <a:r>
              <a:rPr lang="da-DK" sz="3200" dirty="0"/>
              <a:t>Uanset den personlige, sociale eller økonomiske situation bør </a:t>
            </a:r>
            <a:r>
              <a:rPr lang="da-DK" sz="3200" b="1" dirty="0" smtClean="0"/>
              <a:t>Uddannelses- </a:t>
            </a:r>
            <a:r>
              <a:rPr lang="da-DK" sz="3200" b="1" dirty="0"/>
              <a:t>og </a:t>
            </a:r>
            <a:r>
              <a:rPr lang="da-DK" sz="3200" b="1" dirty="0" smtClean="0"/>
              <a:t>Erhvervsuddannelsesstrategien </a:t>
            </a:r>
            <a:r>
              <a:rPr lang="da-DK" sz="3200" dirty="0"/>
              <a:t>gøre det muligt for alle borgere at erhverve, opdatere og udvikle sig over hele livet </a:t>
            </a:r>
            <a:r>
              <a:rPr lang="da-DK" sz="3200" dirty="0" smtClean="0"/>
              <a:t>både i forhold til </a:t>
            </a:r>
            <a:r>
              <a:rPr lang="da-DK" sz="3200" dirty="0"/>
              <a:t>jobspecifikke færdigheder og </a:t>
            </a:r>
            <a:r>
              <a:rPr lang="da-DK" sz="3200" dirty="0" smtClean="0"/>
              <a:t>nøglekompetencer. </a:t>
            </a:r>
            <a:r>
              <a:rPr lang="da-DK" sz="3200" dirty="0"/>
              <a:t>Disse er nødvendige for deres beskæftigelsesegnethed og for at fremme yderligere læring, </a:t>
            </a:r>
            <a:r>
              <a:rPr lang="da-DK" sz="3200" b="1" dirty="0"/>
              <a:t>aktivt medborgerskab </a:t>
            </a:r>
            <a:r>
              <a:rPr lang="da-DK" sz="3200" dirty="0"/>
              <a:t>og </a:t>
            </a:r>
            <a:r>
              <a:rPr lang="da-DK" sz="3200" b="1" dirty="0"/>
              <a:t>interkulturel dialog. </a:t>
            </a:r>
            <a:r>
              <a:rPr lang="da-DK" sz="3200" dirty="0"/>
              <a:t>Uddannelses- og </a:t>
            </a:r>
            <a:r>
              <a:rPr lang="da-DK" sz="3200" dirty="0" smtClean="0"/>
              <a:t>erhvervsuddannelsesstrategien </a:t>
            </a:r>
            <a:r>
              <a:rPr lang="da-DK" sz="3200" dirty="0"/>
              <a:t>skal sigte mod at sikre, at </a:t>
            </a:r>
            <a:r>
              <a:rPr lang="da-DK" sz="3200" dirty="0" smtClean="0"/>
              <a:t>alle elever </a:t>
            </a:r>
            <a:r>
              <a:rPr lang="da-DK" sz="3200" dirty="0"/>
              <a:t>gennemfører </a:t>
            </a:r>
            <a:r>
              <a:rPr lang="da-DK" sz="3200" dirty="0" smtClean="0"/>
              <a:t>deres uddannelse, </a:t>
            </a:r>
            <a:r>
              <a:rPr lang="da-DK" sz="3200" dirty="0"/>
              <a:t>herunder </a:t>
            </a:r>
            <a:r>
              <a:rPr lang="da-DK" sz="3200" dirty="0" smtClean="0"/>
              <a:t>også de elever, </a:t>
            </a:r>
            <a:r>
              <a:rPr lang="da-DK" sz="3200" dirty="0"/>
              <a:t>der kommer fra dårligt stillede </a:t>
            </a:r>
            <a:r>
              <a:rPr lang="da-DK" sz="3200" dirty="0" smtClean="0"/>
              <a:t>kår, som har </a:t>
            </a:r>
            <a:r>
              <a:rPr lang="da-DK" sz="3200" dirty="0"/>
              <a:t>særlige behov </a:t>
            </a:r>
            <a:r>
              <a:rPr lang="da-DK" sz="3200" dirty="0" smtClean="0"/>
              <a:t>eller er tosprogede. </a:t>
            </a:r>
            <a:r>
              <a:rPr lang="da-DK" sz="3200" dirty="0"/>
              <a:t>Hvor det er hensigtsmæssigt, planlægges muligheden for en </a:t>
            </a:r>
            <a:r>
              <a:rPr lang="da-DK" sz="3200" dirty="0" smtClean="0"/>
              <a:t>ny-chance uddannelse </a:t>
            </a:r>
            <a:r>
              <a:rPr lang="da-DK" sz="3200" dirty="0"/>
              <a:t>og en personlig </a:t>
            </a:r>
            <a:r>
              <a:rPr lang="da-DK" sz="3200" dirty="0" smtClean="0"/>
              <a:t>læringsplan. Uddannelse </a:t>
            </a:r>
            <a:r>
              <a:rPr lang="da-DK" sz="3200" dirty="0"/>
              <a:t>skal fremme interkulturelle </a:t>
            </a:r>
            <a:r>
              <a:rPr lang="da-DK" sz="3200" dirty="0" smtClean="0"/>
              <a:t>kompetencer, demokratiske </a:t>
            </a:r>
            <a:r>
              <a:rPr lang="da-DK" sz="3200" dirty="0"/>
              <a:t>værdier og respekt for grundlæggende rettigheder.</a:t>
            </a:r>
            <a:endParaRPr sz="32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50273" y="1872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0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3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5" grpId="0" build="p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xfrm>
            <a:off x="838200" y="91440"/>
            <a:ext cx="10515600" cy="1267098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900" dirty="0">
                <a:solidFill>
                  <a:srgbClr val="FFFFFF"/>
                </a:solidFill>
              </a:rPr>
              <a:t>Promoting equity, social cohesion and active citizenship</a:t>
            </a:r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0" y="1449976"/>
            <a:ext cx="12192000" cy="5408024"/>
          </a:xfrm>
          <a:prstGeom prst="rect">
            <a:avLst/>
          </a:prstGeom>
          <a:solidFill>
            <a:srgbClr val="DAE3F3"/>
          </a:solidFill>
        </p:spPr>
        <p:txBody>
          <a:bodyPr lIns="0" tIns="0" rIns="0" bIns="0"/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1800"/>
            </a:pPr>
            <a:r>
              <a:rPr lang="da-DK" sz="2400" b="1" dirty="0" smtClean="0"/>
              <a:t>At promovere lige </a:t>
            </a:r>
            <a:r>
              <a:rPr lang="da-DK" sz="2400" b="1" dirty="0"/>
              <a:t>muligheder for alle, social samhørighed og aktivt medborgerskab </a:t>
            </a:r>
            <a:r>
              <a:rPr sz="2800" b="1" dirty="0"/>
              <a:t/>
            </a:r>
            <a:br>
              <a:rPr sz="2800" b="1" dirty="0"/>
            </a:br>
            <a:endParaRPr sz="2800" b="1" dirty="0"/>
          </a:p>
        </p:txBody>
      </p:sp>
      <p:pic>
        <p:nvPicPr>
          <p:cNvPr id="129" name="image7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117755" y="35739"/>
            <a:ext cx="6568966" cy="13585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8.png"/>
          <p:cNvPicPr/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873836" y="2540005"/>
            <a:ext cx="6035041" cy="3860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3" name="Group 133"/>
          <p:cNvGrpSpPr/>
          <p:nvPr/>
        </p:nvGrpSpPr>
        <p:grpSpPr>
          <a:xfrm>
            <a:off x="464456" y="2715812"/>
            <a:ext cx="3306598" cy="3788039"/>
            <a:chOff x="0" y="0"/>
            <a:chExt cx="3306596" cy="3788037"/>
          </a:xfrm>
        </p:grpSpPr>
        <p:sp>
          <p:nvSpPr>
            <p:cNvPr id="131" name="Shape 131"/>
            <p:cNvSpPr/>
            <p:nvPr/>
          </p:nvSpPr>
          <p:spPr>
            <a:xfrm>
              <a:off x="0" y="0"/>
              <a:ext cx="3306597" cy="3788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43"/>
                  </a:moveTo>
                  <a:cubicBezTo>
                    <a:pt x="0" y="1407"/>
                    <a:pt x="1612" y="0"/>
                    <a:pt x="3600" y="0"/>
                  </a:cubicBezTo>
                  <a:lnTo>
                    <a:pt x="3600" y="0"/>
                  </a:lnTo>
                  <a:lnTo>
                    <a:pt x="18000" y="0"/>
                  </a:lnTo>
                  <a:cubicBezTo>
                    <a:pt x="19988" y="0"/>
                    <a:pt x="21600" y="1407"/>
                    <a:pt x="21600" y="3143"/>
                  </a:cubicBezTo>
                  <a:lnTo>
                    <a:pt x="21600" y="16057"/>
                  </a:lnTo>
                  <a:cubicBezTo>
                    <a:pt x="21600" y="17793"/>
                    <a:pt x="19988" y="19200"/>
                    <a:pt x="18000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3600" y="19200"/>
                  </a:lnTo>
                  <a:cubicBezTo>
                    <a:pt x="1612" y="19200"/>
                    <a:pt x="0" y="17793"/>
                    <a:pt x="0" y="16057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 b="1"/>
              </a:pPr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161415" y="113325"/>
              <a:ext cx="2983767" cy="31404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400" b="1"/>
              </a:lvl1pPr>
            </a:lstStyle>
            <a:p>
              <a:pPr lvl="0">
                <a:defRPr sz="1800" b="0"/>
              </a:pPr>
              <a:r>
                <a:rPr lang="da-DK" sz="2400" b="1" dirty="0" smtClean="0"/>
                <a:t>Den Europæiske Union har udviklet række støtteaktioner og puljer, herunder Erasmus+, for at nå målene for ET2020. </a:t>
              </a:r>
              <a:endParaRPr sz="2400" b="1" dirty="0"/>
            </a:p>
          </p:txBody>
        </p:sp>
      </p:grpSp>
      <p:grpSp>
        <p:nvGrpSpPr>
          <p:cNvPr id="136" name="Group 136"/>
          <p:cNvGrpSpPr/>
          <p:nvPr/>
        </p:nvGrpSpPr>
        <p:grpSpPr>
          <a:xfrm>
            <a:off x="6936828" y="2536257"/>
            <a:ext cx="4761689" cy="3967595"/>
            <a:chOff x="0" y="-152700"/>
            <a:chExt cx="3947887" cy="3567324"/>
          </a:xfrm>
        </p:grpSpPr>
        <p:sp>
          <p:nvSpPr>
            <p:cNvPr id="134" name="Shape 134"/>
            <p:cNvSpPr/>
            <p:nvPr/>
          </p:nvSpPr>
          <p:spPr>
            <a:xfrm>
              <a:off x="0" y="230957"/>
              <a:ext cx="3947887" cy="3183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155" y="0"/>
                    <a:pt x="2581" y="0"/>
                  </a:cubicBezTo>
                  <a:lnTo>
                    <a:pt x="3600" y="0"/>
                  </a:lnTo>
                  <a:lnTo>
                    <a:pt x="19019" y="0"/>
                  </a:lnTo>
                  <a:cubicBezTo>
                    <a:pt x="20445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445" y="19200"/>
                    <a:pt x="19019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581" y="19200"/>
                  </a:lnTo>
                  <a:cubicBezTo>
                    <a:pt x="1155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 sz="2400" b="1"/>
              </a:pP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289784" y="-152700"/>
              <a:ext cx="3519956" cy="3323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2400" b="1"/>
              </a:lvl1pPr>
            </a:lstStyle>
            <a:p>
              <a:pPr lvl="0">
                <a:defRPr sz="1800" b="0"/>
              </a:pPr>
              <a:r>
                <a:rPr lang="da-DK" sz="2400" b="1" dirty="0" smtClean="0"/>
                <a:t>Den primære opgave for projekter støttet af Erasmus+ er at fokusere på uddannelsesinitiativer, der arbejder med målene. I dette modul arbejdes specifikt med målsætningen om aktivt medborgerskab.</a:t>
              </a:r>
              <a:endParaRPr sz="2400" b="1" dirty="0"/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28600" y="4201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8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10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3" grpId="0" animBg="1" advAuto="0"/>
      <p:bldP spid="136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45028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/>
          <a:p>
            <a:pPr lvl="0" algn="ctr">
              <a:defRPr sz="1800"/>
            </a:pPr>
            <a:r>
              <a:rPr lang="da-DK" sz="6000" dirty="0" smtClean="0">
                <a:solidFill>
                  <a:srgbClr val="FFFF00"/>
                </a:solidFill>
              </a:rPr>
              <a:t>Medborgerskab</a:t>
            </a:r>
            <a:endParaRPr sz="6000" dirty="0">
              <a:solidFill>
                <a:srgbClr val="FFFF00"/>
              </a:solidFill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0" y="1023257"/>
            <a:ext cx="12192000" cy="5812973"/>
          </a:xfrm>
          <a:prstGeom prst="rect">
            <a:avLst/>
          </a:prstGeom>
          <a:solidFill>
            <a:srgbClr val="FFFF00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idx="1"/>
          </p:nvPr>
        </p:nvSpPr>
        <p:spPr>
          <a:xfrm>
            <a:off x="609600" y="1146629"/>
            <a:ext cx="5038165" cy="5566231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lvl="0" indent="0" algn="ctr" defTabSz="768095">
              <a:spcBef>
                <a:spcPts val="800"/>
              </a:spcBef>
              <a:buSzTx/>
              <a:buNone/>
              <a:defRPr sz="1800"/>
            </a:pPr>
            <a:endParaRPr sz="2435" b="1" dirty="0"/>
          </a:p>
          <a:p>
            <a:pPr marL="0" lvl="0" indent="0" defTabSz="768095">
              <a:spcBef>
                <a:spcPts val="800"/>
              </a:spcBef>
              <a:buSzTx/>
              <a:buFontTx/>
              <a:buNone/>
              <a:defRPr sz="1800"/>
            </a:pPr>
            <a:r>
              <a:rPr lang="da-DK" sz="2300" b="1" dirty="0" smtClean="0"/>
              <a:t>Statsborgerskab er en forudsætning for en person (borger) for hvem den nationale lov til fulde anerkender personens civile, politiske og sociale rettigheder i landet. </a:t>
            </a:r>
          </a:p>
          <a:p>
            <a:pPr marL="0" lvl="0" indent="0" defTabSz="768095">
              <a:spcBef>
                <a:spcPts val="800"/>
              </a:spcBef>
              <a:buSzTx/>
              <a:buFontTx/>
              <a:buNone/>
              <a:defRPr sz="1800"/>
            </a:pPr>
            <a:r>
              <a:rPr lang="da-DK" sz="2300" b="1" dirty="0" smtClean="0"/>
              <a:t>  </a:t>
            </a:r>
            <a:r>
              <a:rPr lang="da-DK" sz="2300" b="1" dirty="0"/>
              <a:t/>
            </a:r>
            <a:br>
              <a:rPr lang="da-DK" sz="2300" b="1" dirty="0"/>
            </a:br>
            <a:r>
              <a:rPr lang="da-DK" sz="2300" b="1" dirty="0"/>
              <a:t>Staten </a:t>
            </a:r>
            <a:r>
              <a:rPr lang="da-DK" sz="2300" b="1" dirty="0" smtClean="0"/>
              <a:t>kan også anerkende </a:t>
            </a:r>
            <a:r>
              <a:rPr lang="da-DK" sz="2300" b="1" dirty="0"/>
              <a:t>disse rettigheder i det mindste delvist </a:t>
            </a:r>
            <a:r>
              <a:rPr lang="da-DK" sz="2300" b="1" dirty="0" smtClean="0"/>
              <a:t>til folk, der ikke er statsborgere bl.a. på </a:t>
            </a:r>
            <a:r>
              <a:rPr lang="da-DK" sz="2300" b="1" dirty="0"/>
              <a:t>grundlag af multilaterale internationale aftaler (som følge af </a:t>
            </a:r>
            <a:r>
              <a:rPr lang="da-DK" sz="2300" b="1" dirty="0" smtClean="0"/>
              <a:t>f.eks. medlemskab </a:t>
            </a:r>
            <a:r>
              <a:rPr lang="da-DK" sz="2300" b="1" dirty="0"/>
              <a:t>af FN eller </a:t>
            </a:r>
            <a:r>
              <a:rPr lang="da-DK" sz="2300" b="1" dirty="0" smtClean="0"/>
              <a:t>EU) eller </a:t>
            </a:r>
            <a:r>
              <a:rPr lang="da-DK" sz="2300" b="1" dirty="0"/>
              <a:t>bilaterale aftaler (efter traktater om gensidig og gunstig behandling af borgere fra en stat til den anden) eller endda efter et ensidigt valg (f.eks. i forbindelse med integrationspolitikker for </a:t>
            </a:r>
            <a:r>
              <a:rPr lang="da-DK" sz="2300" b="1" dirty="0" smtClean="0"/>
              <a:t>indvandrere, </a:t>
            </a:r>
            <a:r>
              <a:rPr lang="da-DK" sz="2300" b="1" dirty="0"/>
              <a:t>der bor </a:t>
            </a:r>
            <a:r>
              <a:rPr lang="da-DK" sz="2300" b="1" dirty="0" smtClean="0"/>
              <a:t>i velkomstlandet). </a:t>
            </a:r>
            <a:r>
              <a:rPr lang="da-DK" sz="2300" b="1" dirty="0"/>
              <a:t>Disse faktorer </a:t>
            </a:r>
            <a:r>
              <a:rPr lang="da-DK" sz="2300" b="1" dirty="0" smtClean="0"/>
              <a:t>kan føre </a:t>
            </a:r>
            <a:r>
              <a:rPr lang="da-DK" sz="2300" b="1" dirty="0"/>
              <a:t>til udstedelse af </a:t>
            </a:r>
            <a:r>
              <a:rPr lang="da-DK" sz="2300" b="1" dirty="0" smtClean="0"/>
              <a:t>borgerrettigheder til folk, der  ikke er statsborgere i landet. Sådan en </a:t>
            </a:r>
            <a:r>
              <a:rPr lang="da-DK" sz="2300" b="1" dirty="0"/>
              <a:t>anerkendelse er sædvanligvis indskrevet i forfatningen, </a:t>
            </a:r>
            <a:r>
              <a:rPr lang="da-DK" sz="2300" b="1" dirty="0" smtClean="0"/>
              <a:t>imens </a:t>
            </a:r>
            <a:r>
              <a:rPr lang="da-DK" sz="2300" b="1" dirty="0"/>
              <a:t>sociale rettigheder og især politiske rettigheder </a:t>
            </a:r>
            <a:r>
              <a:rPr lang="da-DK" sz="2300" b="1" dirty="0" smtClean="0"/>
              <a:t>til stadighed er </a:t>
            </a:r>
            <a:r>
              <a:rPr lang="da-DK" sz="2300" b="1" dirty="0"/>
              <a:t>forbundet med statsborgerskab</a:t>
            </a:r>
            <a:r>
              <a:rPr lang="da-DK" sz="2300" b="1" dirty="0" smtClean="0"/>
              <a:t>.</a:t>
            </a:r>
          </a:p>
          <a:p>
            <a:pPr marL="0" lvl="0" indent="0" defTabSz="768095">
              <a:spcBef>
                <a:spcPts val="800"/>
              </a:spcBef>
              <a:buSzTx/>
              <a:buFontTx/>
              <a:buNone/>
              <a:defRPr sz="1800"/>
            </a:pPr>
            <a:endParaRPr lang="da-DK" sz="2300" b="1" dirty="0"/>
          </a:p>
          <a:p>
            <a:pPr marL="0" lvl="0" indent="0" defTabSz="768095">
              <a:spcBef>
                <a:spcPts val="800"/>
              </a:spcBef>
              <a:buSzTx/>
              <a:buFontTx/>
              <a:buNone/>
              <a:defRPr sz="1800"/>
            </a:pPr>
            <a:r>
              <a:rPr lang="da-DK" sz="2300" b="1" dirty="0" smtClean="0"/>
              <a:t>Ved interesse se f.eks. Institut for Menneskerettigheders rapport om statsborgerskab via link:  </a:t>
            </a:r>
            <a:r>
              <a:rPr lang="da-DK" sz="2300" b="1" dirty="0">
                <a:hlinkClick r:id="rId4"/>
              </a:rPr>
              <a:t>https://</a:t>
            </a:r>
            <a:r>
              <a:rPr lang="da-DK" sz="2300" b="1" dirty="0" smtClean="0">
                <a:hlinkClick r:id="rId4"/>
              </a:rPr>
              <a:t>menneskeret.dk/files/media/dokumenter/udgivelser/status/2014-15/delrapporter/statsborgerskab.pdf</a:t>
            </a:r>
            <a:r>
              <a:rPr lang="da-DK" sz="2300" b="1" dirty="0" smtClean="0"/>
              <a:t> . </a:t>
            </a:r>
            <a:endParaRPr sz="2300" b="1" dirty="0"/>
          </a:p>
        </p:txBody>
      </p:sp>
      <p:grpSp>
        <p:nvGrpSpPr>
          <p:cNvPr id="143" name="Group 143"/>
          <p:cNvGrpSpPr/>
          <p:nvPr/>
        </p:nvGrpSpPr>
        <p:grpSpPr>
          <a:xfrm>
            <a:off x="6936558" y="1689447"/>
            <a:ext cx="4762092" cy="4054122"/>
            <a:chOff x="0" y="43251"/>
            <a:chExt cx="5878287" cy="3820887"/>
          </a:xfrm>
        </p:grpSpPr>
        <p:sp>
          <p:nvSpPr>
            <p:cNvPr id="141" name="Shape 141"/>
            <p:cNvSpPr/>
            <p:nvPr/>
          </p:nvSpPr>
          <p:spPr>
            <a:xfrm>
              <a:off x="0" y="43251"/>
              <a:ext cx="5878287" cy="3820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931" y="0"/>
                    <a:pt x="2080" y="0"/>
                  </a:cubicBezTo>
                  <a:lnTo>
                    <a:pt x="3600" y="0"/>
                  </a:lnTo>
                  <a:lnTo>
                    <a:pt x="19520" y="0"/>
                  </a:lnTo>
                  <a:cubicBezTo>
                    <a:pt x="20669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669" y="19200"/>
                    <a:pt x="19520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080" y="19200"/>
                  </a:lnTo>
                  <a:cubicBezTo>
                    <a:pt x="931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165796" y="392857"/>
              <a:ext cx="5546695" cy="26106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da-DK" sz="3600" dirty="0" smtClean="0">
                  <a:solidFill>
                    <a:srgbClr val="FFFFFF"/>
                  </a:solidFill>
                </a:rPr>
                <a:t>Har dine elever viden og information omkring deres rettigheder som borgere i det land, de bor i? </a:t>
              </a:r>
              <a:endParaRPr sz="36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09600" y="2902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7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9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1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0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0" grpId="0" build="p" animBg="1" advAuto="0"/>
      <p:bldP spid="143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body" idx="1"/>
          </p:nvPr>
        </p:nvSpPr>
        <p:spPr>
          <a:xfrm>
            <a:off x="0" y="1188719"/>
            <a:ext cx="12192000" cy="5669281"/>
          </a:xfrm>
          <a:prstGeom prst="rect">
            <a:avLst/>
          </a:prstGeom>
          <a:solidFill>
            <a:srgbClr val="B4C7E7"/>
          </a:solidFill>
        </p:spPr>
        <p:txBody>
          <a:bodyPr lIns="0" tIns="0" rIns="0" bIns="0"/>
          <a:lstStyle/>
          <a:p>
            <a:pPr marL="0" lvl="0" indent="0" algn="ctr">
              <a:buSzTx/>
              <a:buNone/>
              <a:defRPr sz="1800"/>
            </a:pPr>
            <a:endParaRPr sz="3600" b="1" dirty="0"/>
          </a:p>
          <a:p>
            <a:pPr marL="0" lvl="0" indent="0" algn="ctr">
              <a:buSzTx/>
              <a:buNone/>
              <a:defRPr sz="1800"/>
            </a:pPr>
            <a:endParaRPr sz="2800" b="1" dirty="0"/>
          </a:p>
        </p:txBody>
      </p:sp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xfrm>
            <a:off x="0" y="-52388"/>
            <a:ext cx="12192000" cy="1241107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/>
          <a:p>
            <a:pPr lvl="0" algn="just" defTabSz="868680">
              <a:defRPr sz="1800"/>
            </a:pPr>
            <a:r>
              <a:rPr lang="da-DK" sz="2375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da-DK" sz="2400" dirty="0" smtClean="0">
                <a:latin typeface="+mn-lt"/>
                <a:ea typeface="Times New Roman"/>
                <a:cs typeface="Times New Roman"/>
                <a:sym typeface="Times New Roman"/>
              </a:rPr>
              <a:t>I den danske folkeskole er det særligt oplagt at arbejde med medborgerskab og demokrati i samfundsfag og historiefaget. Derudover er der udviklet flere undervisningsmaterialer, der arbejder med temaerne på tværs af fag.  </a:t>
            </a:r>
            <a:endParaRPr sz="2400" dirty="0">
              <a:latin typeface="+mn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Tekstfelt 2"/>
          <p:cNvSpPr txBox="1"/>
          <p:nvPr/>
        </p:nvSpPr>
        <p:spPr>
          <a:xfrm>
            <a:off x="307975" y="5405258"/>
            <a:ext cx="10633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u="sng" dirty="0" smtClean="0"/>
              <a:t>Inspiration til anden relevant materiale omkring medborgerskab</a:t>
            </a:r>
            <a:r>
              <a:rPr lang="da-DK" sz="1600" dirty="0" smtClean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600" dirty="0" smtClean="0"/>
              <a:t>Demokrati under Udvikling: </a:t>
            </a:r>
            <a:r>
              <a:rPr lang="da-DK" sz="1600" dirty="0" smtClean="0">
                <a:hlinkClick r:id="rId2"/>
              </a:rPr>
              <a:t>http</a:t>
            </a:r>
            <a:r>
              <a:rPr lang="da-DK" sz="1600" dirty="0">
                <a:hlinkClick r:id="rId2"/>
              </a:rPr>
              <a:t>://duu.dk</a:t>
            </a:r>
            <a:r>
              <a:rPr lang="da-DK" sz="1600" dirty="0" smtClean="0">
                <a:hlinkClick r:id="rId2"/>
              </a:rPr>
              <a:t>/</a:t>
            </a:r>
            <a:endParaRPr lang="da-DK" sz="1600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a-DK" sz="1600" dirty="0"/>
              <a:t>Herunder bl.a. </a:t>
            </a:r>
            <a:r>
              <a:rPr lang="da-DK" sz="1600" dirty="0" smtClean="0"/>
              <a:t>demokratisk deltagelse: http</a:t>
            </a:r>
            <a:r>
              <a:rPr lang="da-DK" sz="1600" dirty="0"/>
              <a:t>://duu.dk/udskoling-demokratisk-deltagelse</a:t>
            </a:r>
            <a:endParaRPr lang="da-DK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600" dirty="0" smtClean="0"/>
              <a:t>Medborgerskab (EMU): </a:t>
            </a:r>
            <a:r>
              <a:rPr lang="da-DK" sz="1600" dirty="0" smtClean="0">
                <a:hlinkClick r:id="rId3"/>
              </a:rPr>
              <a:t>https</a:t>
            </a:r>
            <a:r>
              <a:rPr lang="da-DK" sz="1600" dirty="0">
                <a:hlinkClick r:id="rId3"/>
              </a:rPr>
              <a:t>://</a:t>
            </a:r>
            <a:r>
              <a:rPr lang="da-DK" sz="1600" dirty="0" smtClean="0">
                <a:hlinkClick r:id="rId3"/>
              </a:rPr>
              <a:t>www.emu.dk/hf/demokrati-og-faellesskaber/medborgerskab</a:t>
            </a:r>
            <a:endParaRPr lang="da-DK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16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7975" y="393542"/>
            <a:ext cx="10948604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a-DK" altLang="da-DK" sz="1200" dirty="0" smtClean="0">
                <a:latin typeface="+mj-lt"/>
              </a:rPr>
              <a:t> </a:t>
            </a:r>
            <a:endParaRPr lang="da-DK" altLang="da-DK" sz="1200" dirty="0"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altLang="da-DK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a-DK" altLang="da-DK" sz="16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 samfundsfag er formålet,</a:t>
            </a:r>
            <a:r>
              <a:rPr kumimoji="0" lang="da-DK" altLang="da-DK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at</a:t>
            </a:r>
            <a:r>
              <a:rPr lang="da-DK" altLang="da-DK" sz="1600" dirty="0">
                <a:solidFill>
                  <a:srgbClr val="000000"/>
                </a:solidFill>
              </a:rPr>
              <a:t> </a:t>
            </a:r>
            <a:r>
              <a:rPr lang="da-DK" altLang="da-DK" sz="1600" dirty="0" smtClean="0">
                <a:solidFill>
                  <a:srgbClr val="000000"/>
                </a:solidFill>
              </a:rPr>
              <a:t>e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leverne skal opnå viden og færdigheder, så de kan tage reflekteret stilling til samfundet og dets udvikling. Eleverne skal opnå kompetencer til aktiv deltagelse i et demokratisk samfund.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59656F"/>
                </a:solidFill>
                <a:effectLst/>
              </a:rPr>
              <a:t>Stk. 2.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 Eleverne skal opnå forudsætninger for udvikling af kritisk tænkning og et værdigrundlag, så de kan deltage kvalificeret og engageret i samfundet. Eleverne skal opnå forståelse af, hvordan mennesker både påvirkes af og kan påvirke samfundet, og de skal kunne forstå hverdagslivet i et samfundsmæssigt perspektiv.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59656F"/>
                </a:solidFill>
                <a:effectLst/>
              </a:rPr>
              <a:t>Stk. 3.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 Eleverne skal forholde sig til </a:t>
            </a:r>
            <a:r>
              <a:rPr kumimoji="0" lang="da-DK" altLang="da-DK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demokratiske grundværdier 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og </a:t>
            </a:r>
            <a:r>
              <a:rPr kumimoji="0" lang="da-DK" altLang="da-DK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spilleregler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 med henblik på deres </a:t>
            </a:r>
            <a:r>
              <a:rPr kumimoji="0" lang="da-DK" altLang="da-DK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egen deltagelse </a:t>
            </a: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i samfundet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kumimoji="0" lang="da-DK" altLang="da-DK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(Reference</a:t>
            </a:r>
            <a:r>
              <a:rPr lang="da-DK" altLang="da-DK" sz="1600" dirty="0" smtClean="0">
                <a:solidFill>
                  <a:srgbClr val="000000"/>
                </a:solidFill>
              </a:rPr>
              <a:t> EMU: </a:t>
            </a:r>
            <a:r>
              <a:rPr lang="da-DK" altLang="da-DK" sz="1600" dirty="0">
                <a:solidFill>
                  <a:srgbClr val="000000"/>
                </a:solidFill>
                <a:hlinkClick r:id="rId4"/>
              </a:rPr>
              <a:t>https://www.emu.dk/grundskole/samfundsfag/formal</a:t>
            </a:r>
            <a:r>
              <a:rPr lang="da-DK" altLang="da-DK" sz="1600" dirty="0" smtClean="0">
                <a:solidFill>
                  <a:srgbClr val="000000"/>
                </a:solidFill>
              </a:rPr>
              <a:t>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da-DK" altLang="da-DK" sz="1600" dirty="0" smtClean="0">
              <a:solidFill>
                <a:srgbClr val="000000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a-DK" altLang="da-DK" sz="1600" dirty="0" smtClean="0">
                <a:solidFill>
                  <a:srgbClr val="000000"/>
                </a:solidFill>
              </a:rPr>
              <a:t>I historie er formålet, at eleverne skal </a:t>
            </a:r>
            <a:r>
              <a:rPr lang="da-DK" altLang="da-DK" sz="1600" dirty="0">
                <a:solidFill>
                  <a:srgbClr val="000000"/>
                </a:solidFill>
              </a:rPr>
              <a:t>opnå </a:t>
            </a:r>
            <a:r>
              <a:rPr lang="da-DK" altLang="da-DK" sz="1600" b="1" dirty="0">
                <a:solidFill>
                  <a:srgbClr val="000000"/>
                </a:solidFill>
              </a:rPr>
              <a:t>sammenhængsforståelse </a:t>
            </a:r>
            <a:r>
              <a:rPr lang="da-DK" altLang="da-DK" sz="1600" dirty="0">
                <a:solidFill>
                  <a:srgbClr val="000000"/>
                </a:solidFill>
              </a:rPr>
              <a:t>i samspil med et kronologiske overblik og kunne </a:t>
            </a:r>
            <a:r>
              <a:rPr lang="da-DK" altLang="da-DK" sz="1600" b="1" dirty="0">
                <a:solidFill>
                  <a:srgbClr val="000000"/>
                </a:solidFill>
              </a:rPr>
              <a:t>bruge denne forståelse i deres hverdags- og samfundsliv</a:t>
            </a:r>
            <a:r>
              <a:rPr lang="da-DK" altLang="da-DK" sz="1600" dirty="0">
                <a:solidFill>
                  <a:srgbClr val="000000"/>
                </a:solidFill>
              </a:rPr>
              <a:t>. Eleverne skal blive fortrolige med dansk kultur og historie</a:t>
            </a:r>
            <a:r>
              <a:rPr lang="da-DK" altLang="da-DK" sz="1600" dirty="0" smtClean="0">
                <a:solidFill>
                  <a:srgbClr val="000000"/>
                </a:solidFill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da-DK" altLang="da-DK" sz="160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a-DK" altLang="da-DK" sz="1600" dirty="0">
                <a:solidFill>
                  <a:srgbClr val="59656F"/>
                </a:solidFill>
              </a:rPr>
              <a:t>Stk. 2.</a:t>
            </a:r>
            <a:r>
              <a:rPr lang="da-DK" altLang="da-DK" sz="1600" dirty="0">
                <a:solidFill>
                  <a:srgbClr val="000000"/>
                </a:solidFill>
              </a:rPr>
              <a:t> Eleverne skal arbejde analytisk og vurderende med historiske sammenhænge og problemstillinger for at udbygge deres forståelse af menneskers liv og livsvilkår gennem tiderne og opnå indsigt i kontinuitet og forandring.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a-DK" altLang="da-DK" sz="1600" dirty="0">
                <a:solidFill>
                  <a:srgbClr val="59656F"/>
                </a:solidFill>
              </a:rPr>
              <a:t>Stk. 3.</a:t>
            </a:r>
            <a:r>
              <a:rPr lang="da-DK" altLang="da-DK" sz="1600" dirty="0">
                <a:solidFill>
                  <a:srgbClr val="000000"/>
                </a:solidFill>
              </a:rPr>
              <a:t> Elevernes historiske bevidsthed og identitet skal styrkes med henblik på, at de forstår, hvordan de selv, deres livsvilkår og samfund er historieskabte. Derved opnår eleverne </a:t>
            </a:r>
            <a:r>
              <a:rPr lang="da-DK" altLang="da-DK" sz="1600" b="1" dirty="0">
                <a:solidFill>
                  <a:srgbClr val="000000"/>
                </a:solidFill>
              </a:rPr>
              <a:t>forudsætninger for at leve i et demokratisk </a:t>
            </a:r>
            <a:r>
              <a:rPr lang="da-DK" altLang="da-DK" sz="1600" b="1" dirty="0" smtClean="0">
                <a:solidFill>
                  <a:srgbClr val="000000"/>
                </a:solidFill>
              </a:rPr>
              <a:t>samfund </a:t>
            </a:r>
            <a:r>
              <a:rPr lang="da-DK" altLang="da-DK" sz="1600" dirty="0" smtClean="0">
                <a:solidFill>
                  <a:srgbClr val="000000"/>
                </a:solidFill>
              </a:rPr>
              <a:t>(</a:t>
            </a:r>
            <a:r>
              <a:rPr lang="da-DK" altLang="da-DK" sz="1600" dirty="0">
                <a:solidFill>
                  <a:srgbClr val="000000"/>
                </a:solidFill>
              </a:rPr>
              <a:t>Reference EMU: </a:t>
            </a:r>
            <a:r>
              <a:rPr lang="da-DK" altLang="da-DK" sz="1600" dirty="0">
                <a:solidFill>
                  <a:srgbClr val="000000"/>
                </a:solidFill>
                <a:hlinkClick r:id="rId5"/>
              </a:rPr>
              <a:t>https://</a:t>
            </a:r>
            <a:r>
              <a:rPr lang="da-DK" altLang="da-DK" sz="1600" dirty="0" smtClean="0">
                <a:solidFill>
                  <a:srgbClr val="000000"/>
                </a:solidFill>
                <a:hlinkClick r:id="rId5"/>
              </a:rPr>
              <a:t>www.emu.dk/grundskole/historie/formal</a:t>
            </a:r>
            <a:r>
              <a:rPr lang="da-DK" altLang="da-DK" sz="1600" dirty="0" smtClean="0">
                <a:solidFill>
                  <a:srgbClr val="000000"/>
                </a:solidFill>
              </a:rPr>
              <a:t> ). </a:t>
            </a:r>
            <a:endParaRPr lang="da-DK" altLang="da-DK" sz="1600" dirty="0"/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endParaRPr kumimoji="0" lang="da-DK" altLang="da-DK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AutoShape 2" descr="unpublished"/>
          <p:cNvSpPr>
            <a:spLocks noChangeAspect="1" noChangeArrowheads="1"/>
          </p:cNvSpPr>
          <p:nvPr/>
        </p:nvSpPr>
        <p:spPr bwMode="auto">
          <a:xfrm>
            <a:off x="155575" y="3349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" name="AutoShape 4" descr="unpublished"/>
          <p:cNvSpPr>
            <a:spLocks noChangeAspect="1" noChangeArrowheads="1"/>
          </p:cNvSpPr>
          <p:nvPr/>
        </p:nvSpPr>
        <p:spPr bwMode="auto">
          <a:xfrm>
            <a:off x="155575" y="-523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950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18901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/>
          <a:p>
            <a:pPr lvl="0" algn="ctr">
              <a:defRPr sz="1800"/>
            </a:pPr>
            <a:r>
              <a:rPr lang="da-DK" sz="4000" dirty="0" smtClean="0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Aktivt medborgerskab</a:t>
            </a:r>
            <a:endParaRPr sz="5400" dirty="0">
              <a:solidFill>
                <a:srgbClr val="FFFF00"/>
              </a:solidFill>
              <a:effectLst>
                <a:outerShdw blurRad="38100" dist="38100" dir="2700000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7" name="Shape 167"/>
          <p:cNvSpPr>
            <a:spLocks noGrp="1"/>
          </p:cNvSpPr>
          <p:nvPr>
            <p:ph type="body" idx="1"/>
          </p:nvPr>
        </p:nvSpPr>
        <p:spPr>
          <a:xfrm>
            <a:off x="0" y="1018903"/>
            <a:ext cx="12192000" cy="5839096"/>
          </a:xfrm>
          <a:prstGeom prst="rect">
            <a:avLst/>
          </a:prstGeom>
          <a:solidFill>
            <a:srgbClr val="B4C7E7"/>
          </a:solidFill>
        </p:spPr>
        <p:txBody>
          <a:bodyPr lIns="0" tIns="0" rIns="0" bIns="0">
            <a:normAutofit/>
          </a:bodyPr>
          <a:lstStyle/>
          <a:p>
            <a:pPr marL="0" lvl="0" indent="0">
              <a:buSzTx/>
              <a:buFontTx/>
              <a:buNone/>
              <a:defRPr sz="1800"/>
            </a:pPr>
            <a:endParaRPr lang="da-DK" altLang="da-DK" dirty="0" smtClean="0">
              <a:solidFill>
                <a:srgbClr val="222222"/>
              </a:solidFill>
              <a:latin typeface="inherit"/>
            </a:endParaRPr>
          </a:p>
          <a:p>
            <a:pPr marL="0" lvl="0" indent="0">
              <a:buSzTx/>
              <a:buFontTx/>
              <a:buNone/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Aktivt medborgerskab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eller </a:t>
            </a: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civil aktivisme kan bl.a. komme til udtryk i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selvorganiserende </a:t>
            </a: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fællesskaber,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der </a:t>
            </a: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for eksempel anfægter magtmisbrug i den offentlige/private sektor eller tager særligt ansvar for et område eller en gruppe mennesker med formålene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at håndhæve rettigheder, beskytte det fælles offentlige aktiv og støtte sårbare personer</a:t>
            </a: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.</a:t>
            </a:r>
          </a:p>
          <a:p>
            <a:pPr marL="0" lvl="0" indent="0">
              <a:buSzTx/>
              <a:buFontTx/>
              <a:buNone/>
              <a:defRPr sz="1800"/>
            </a:pPr>
            <a:endParaRPr lang="da-DK" altLang="da-DK" dirty="0" smtClean="0">
              <a:solidFill>
                <a:srgbClr val="222222"/>
              </a:solidFill>
              <a:latin typeface="inherit"/>
            </a:endParaRPr>
          </a:p>
          <a:p>
            <a:pPr marL="0" lvl="0" indent="0">
              <a:buSzTx/>
              <a:buFontTx/>
              <a:buNone/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Det kunne f.eks. være organisation og grupper som: 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forbrugerorganisationer 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miljøgrupper 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sociale virksomheder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frivillige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organisationer </a:t>
            </a:r>
            <a:endParaRPr lang="da-DK" altLang="da-DK" dirty="0" smtClean="0">
              <a:solidFill>
                <a:srgbClr val="222222"/>
              </a:solidFill>
              <a:latin typeface="inherit"/>
            </a:endParaRP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internationale organisationer 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borgerrådgivning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og </a:t>
            </a: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støttecentre</a:t>
            </a:r>
          </a:p>
          <a:p>
            <a:pPr>
              <a:defRPr sz="1800"/>
            </a:pPr>
            <a:r>
              <a:rPr lang="da-DK" altLang="da-DK" dirty="0" smtClean="0">
                <a:solidFill>
                  <a:srgbClr val="222222"/>
                </a:solidFill>
                <a:latin typeface="inherit"/>
              </a:rPr>
              <a:t>rettigheder </a:t>
            </a:r>
            <a:r>
              <a:rPr lang="da-DK" altLang="da-DK" dirty="0">
                <a:solidFill>
                  <a:srgbClr val="222222"/>
                </a:solidFill>
                <a:latin typeface="inherit"/>
              </a:rPr>
              <a:t>bevægelser</a:t>
            </a:r>
            <a:r>
              <a:rPr lang="da-DK" altLang="da-DK" sz="1800" dirty="0"/>
              <a:t> </a:t>
            </a:r>
            <a:endParaRPr lang="da-DK" altLang="da-DK" sz="4000" dirty="0">
              <a:latin typeface="Arial" panose="020B0604020202020204" pitchFamily="34" charset="0"/>
            </a:endParaRPr>
          </a:p>
          <a:p>
            <a:pPr lvl="0">
              <a:defRPr sz="1800"/>
            </a:pPr>
            <a:endParaRPr sz="2800" dirty="0"/>
          </a:p>
        </p:txBody>
      </p:sp>
      <p:grpSp>
        <p:nvGrpSpPr>
          <p:cNvPr id="170" name="Group 170"/>
          <p:cNvGrpSpPr/>
          <p:nvPr/>
        </p:nvGrpSpPr>
        <p:grpSpPr>
          <a:xfrm>
            <a:off x="6096000" y="2311397"/>
            <a:ext cx="5921830" cy="4371979"/>
            <a:chOff x="0" y="236219"/>
            <a:chExt cx="5921829" cy="4371977"/>
          </a:xfrm>
        </p:grpSpPr>
        <p:sp>
          <p:nvSpPr>
            <p:cNvPr id="168" name="Shape 168"/>
            <p:cNvSpPr/>
            <p:nvPr/>
          </p:nvSpPr>
          <p:spPr>
            <a:xfrm>
              <a:off x="0" y="236219"/>
              <a:ext cx="5921829" cy="437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058" y="0"/>
                    <a:pt x="2363" y="0"/>
                  </a:cubicBezTo>
                  <a:lnTo>
                    <a:pt x="3600" y="0"/>
                  </a:lnTo>
                  <a:lnTo>
                    <a:pt x="19237" y="0"/>
                  </a:lnTo>
                  <a:cubicBezTo>
                    <a:pt x="20542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542" y="19200"/>
                    <a:pt x="19237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363" y="19200"/>
                  </a:lnTo>
                  <a:cubicBezTo>
                    <a:pt x="1058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57150" cap="flat">
              <a:solidFill>
                <a:srgbClr val="FFFF00"/>
              </a:solidFill>
              <a:prstDash val="solid"/>
              <a:miter lim="800000"/>
            </a:ln>
            <a:effectLst>
              <a:outerShdw blurRad="50800" dist="38100" rotWithShape="0">
                <a:srgbClr val="000000">
                  <a:alpha val="4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 algn="just">
                <a:defRPr sz="2400" b="1"/>
              </a:pPr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89708" y="332660"/>
              <a:ext cx="5542412" cy="3693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just">
                <a:defRPr sz="2200" b="1"/>
              </a:lvl1pPr>
            </a:lstStyle>
            <a:p>
              <a:pPr lvl="0">
                <a:defRPr sz="1800" b="0"/>
              </a:pP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Relevante spørgsmål at diskutere i klassen: 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  <a:defRPr sz="1800" b="0"/>
              </a:pP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Hvad betyder aktivt medborgerskab?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  <a:defRPr sz="1800" b="0"/>
              </a:pP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Hvordan kan man få indflydelse som individ (hvilke muligheder har man)? 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  <a:defRPr sz="1800" b="0"/>
              </a:pP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Hvordan kan man få indflydelse </a:t>
              </a: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som organisation (hvilke muligheder har man)? 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  <a:defRPr sz="1800" b="0"/>
              </a:pPr>
              <a:r>
                <a:rPr lang="da-DK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Kan I nævne eksempler på situationer, hvor en gruppe i befolkningen handlede for at ændre noget (f.eks. klimastrejke)? </a:t>
              </a:r>
              <a:endParaRPr lang="da-DK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63237" y="204651"/>
            <a:ext cx="609600" cy="609600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altLang="da-D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67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3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3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0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31967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da-DK" sz="4400" dirty="0" smtClean="0">
                <a:solidFill>
                  <a:srgbClr val="FFFFFF"/>
                </a:solidFill>
              </a:rPr>
              <a:t>Demokrati</a:t>
            </a:r>
            <a:endParaRPr sz="4400" dirty="0">
              <a:solidFill>
                <a:srgbClr val="FFFFFF"/>
              </a:solidFill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-12700" y="1008054"/>
            <a:ext cx="15360650" cy="5811846"/>
          </a:xfrm>
          <a:prstGeom prst="rect">
            <a:avLst/>
          </a:prstGeom>
          <a:solidFill>
            <a:srgbClr val="FFD96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131117" y="1455731"/>
            <a:ext cx="10061526" cy="5016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lang="da-DK" sz="2800" dirty="0" smtClean="0"/>
              <a:t>Flere forskellige definitioner på demokrati: </a:t>
            </a:r>
          </a:p>
          <a:p>
            <a:pPr lvl="0"/>
            <a:endParaRPr lang="da-DK" sz="2800" dirty="0"/>
          </a:p>
          <a:p>
            <a:pPr lvl="0"/>
            <a:r>
              <a:rPr lang="da-DK" sz="2800" dirty="0" smtClean="0"/>
              <a:t>Siden det 19. århundrede er demokrati i stadig højere grad blevet identificeret som politiske rettigheder </a:t>
            </a:r>
            <a:endParaRPr sz="2400" dirty="0">
              <a:uFill>
                <a:solidFill/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/>
            <a:endParaRPr sz="2400" dirty="0"/>
          </a:p>
          <a:p>
            <a:pPr lvl="0" algn="just"/>
            <a:endParaRPr sz="2400" dirty="0">
              <a:uFill>
                <a:solidFill/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/>
            <a:endParaRPr sz="2400" dirty="0">
              <a:uFill>
                <a:solidFill/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/>
            <a:endParaRPr sz="2400" dirty="0">
              <a:uFill>
                <a:solidFill/>
              </a:u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40631" lvl="0" indent="-240631">
              <a:buSzPct val="100000"/>
              <a:buChar char="•"/>
            </a:pPr>
            <a:r>
              <a:rPr lang="da-DK" sz="2800" b="1" dirty="0" smtClean="0">
                <a:uFill>
                  <a:solidFill/>
                </a:uFill>
                <a:ea typeface="Trebuchet MS Bold"/>
                <a:cs typeface="Trebuchet MS Bold"/>
                <a:sym typeface="Trebuchet MS Bold"/>
              </a:rPr>
              <a:t>Retten til at stemme </a:t>
            </a:r>
            <a:endParaRPr lang="da-DK" sz="2800" b="1" dirty="0">
              <a:uFill>
                <a:solidFill/>
              </a:uFill>
              <a:ea typeface="Trebuchet MS Bold"/>
              <a:cs typeface="Trebuchet MS Bold"/>
              <a:sym typeface="Trebuchet MS Bold"/>
            </a:endParaRPr>
          </a:p>
          <a:p>
            <a:pPr marL="240631" lvl="0" indent="-240631">
              <a:buSzPct val="100000"/>
              <a:buChar char="•"/>
            </a:pPr>
            <a:r>
              <a:rPr lang="da-DK" sz="2800" b="1" dirty="0" smtClean="0"/>
              <a:t>Retten til at stille op til folketingsvalg, regionsvalg og kommunevalg</a:t>
            </a:r>
          </a:p>
          <a:p>
            <a:pPr marL="240631" lvl="0" indent="-240631">
              <a:buSzPct val="100000"/>
              <a:buChar char="•"/>
            </a:pPr>
            <a:r>
              <a:rPr lang="da-DK" sz="2800" b="1" dirty="0" smtClean="0"/>
              <a:t>Retten til fri politisk forening </a:t>
            </a:r>
            <a:endParaRPr sz="2800" b="1" dirty="0"/>
          </a:p>
        </p:txBody>
      </p:sp>
      <p:sp>
        <p:nvSpPr>
          <p:cNvPr id="175" name="Shape 175"/>
          <p:cNvSpPr/>
          <p:nvPr/>
        </p:nvSpPr>
        <p:spPr>
          <a:xfrm>
            <a:off x="1410498" y="3365400"/>
            <a:ext cx="455604" cy="1094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04"/>
                </a:moveTo>
                <a:lnTo>
                  <a:pt x="5400" y="17104"/>
                </a:lnTo>
                <a:lnTo>
                  <a:pt x="5400" y="0"/>
                </a:lnTo>
                <a:lnTo>
                  <a:pt x="16200" y="0"/>
                </a:lnTo>
                <a:lnTo>
                  <a:pt x="16200" y="17104"/>
                </a:lnTo>
                <a:lnTo>
                  <a:pt x="21600" y="17104"/>
                </a:lnTo>
                <a:lnTo>
                  <a:pt x="10800" y="21600"/>
                </a:lnTo>
                <a:close/>
              </a:path>
            </a:pathLst>
          </a:custGeom>
          <a:solidFill>
            <a:srgbClr val="4472C4"/>
          </a:solidFill>
          <a:ln w="12700">
            <a:solidFill>
              <a:srgbClr val="32538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91836" y="2472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4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/>
          </p:cNvSpPr>
          <p:nvPr>
            <p:ph type="title"/>
          </p:nvPr>
        </p:nvSpPr>
        <p:spPr>
          <a:xfrm>
            <a:off x="-317500" y="-18143"/>
            <a:ext cx="12192000" cy="1175656"/>
          </a:xfrm>
          <a:prstGeom prst="rect">
            <a:avLst/>
          </a:prstGeom>
          <a:solidFill>
            <a:srgbClr val="70AD47"/>
          </a:solidFill>
        </p:spPr>
        <p:txBody>
          <a:bodyPr lIns="0" tIns="0" rIns="0" bIns="0"/>
          <a:lstStyle/>
          <a:p>
            <a:pPr lvl="0" algn="ctr" defTabSz="585215">
              <a:defRPr sz="1800"/>
            </a:pPr>
            <a:r>
              <a:rPr sz="2496" dirty="0"/>
              <a:t/>
            </a:r>
            <a:br>
              <a:rPr sz="2496" dirty="0"/>
            </a:br>
            <a:r>
              <a:rPr lang="da-DK" sz="2496" dirty="0" smtClean="0">
                <a:solidFill>
                  <a:srgbClr val="FFFF00"/>
                </a:solidFill>
                <a:effectLst>
                  <a:outerShdw blurRad="24384" dist="24384" dir="2700000" rotWithShape="0">
                    <a:srgbClr val="000000">
                      <a:alpha val="43137"/>
                    </a:srgbClr>
                  </a:outerShdw>
                </a:effectLst>
              </a:rPr>
              <a:t>Demokrati som debat</a:t>
            </a:r>
            <a:r>
              <a:rPr sz="2496" dirty="0">
                <a:solidFill>
                  <a:srgbClr val="FFFF00"/>
                </a:solidFill>
                <a:effectLst>
                  <a:outerShdw blurRad="24384" dist="24384" dir="2700000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sz="2496" dirty="0">
                <a:solidFill>
                  <a:srgbClr val="FFFF00"/>
                </a:solidFill>
                <a:effectLst>
                  <a:outerShdw blurRad="24384" dist="24384" dir="2700000" rotWithShape="0">
                    <a:srgbClr val="000000">
                      <a:alpha val="43137"/>
                    </a:srgbClr>
                  </a:outerShdw>
                </a:effectLst>
              </a:rPr>
            </a:br>
            <a:endParaRPr sz="2496" dirty="0">
              <a:solidFill>
                <a:srgbClr val="FFFF00"/>
              </a:solidFill>
              <a:effectLst>
                <a:outerShdw blurRad="24384" dist="24384" dir="2700000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8" name="image9.png"/>
          <p:cNvPicPr/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20700" y="1213757"/>
            <a:ext cx="4462456" cy="463005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1" name="Group 181"/>
          <p:cNvGrpSpPr/>
          <p:nvPr/>
        </p:nvGrpSpPr>
        <p:grpSpPr>
          <a:xfrm>
            <a:off x="-1" y="5326742"/>
            <a:ext cx="4462458" cy="1531260"/>
            <a:chOff x="0" y="80191"/>
            <a:chExt cx="4462456" cy="1531258"/>
          </a:xfrm>
        </p:grpSpPr>
        <p:sp>
          <p:nvSpPr>
            <p:cNvPr id="179" name="Shape 179"/>
            <p:cNvSpPr/>
            <p:nvPr/>
          </p:nvSpPr>
          <p:spPr>
            <a:xfrm>
              <a:off x="0" y="80191"/>
              <a:ext cx="4462456" cy="1531258"/>
            </a:xfrm>
            <a:prstGeom prst="rect">
              <a:avLst/>
            </a:prstGeom>
            <a:solidFill>
              <a:srgbClr val="FFC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b="1"/>
              </a:pP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0" y="291822"/>
              <a:ext cx="4462456" cy="1107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lvl="0" algn="ctr"/>
              <a:r>
                <a:rPr lang="da-DK" dirty="0"/>
                <a:t/>
              </a:r>
              <a:br>
                <a:rPr lang="da-DK" dirty="0"/>
              </a:br>
              <a:r>
                <a:rPr lang="da-DK" dirty="0" err="1"/>
                <a:t>Amartya</a:t>
              </a:r>
              <a:r>
                <a:rPr lang="da-DK" dirty="0"/>
                <a:t> Kumar Sen (Indisk økonom, 1933) Bidrag: Human Development </a:t>
              </a:r>
              <a:r>
                <a:rPr lang="da-DK" dirty="0" err="1"/>
                <a:t>Theory</a:t>
              </a:r>
              <a:r>
                <a:rPr lang="da-DK" dirty="0"/>
                <a:t> </a:t>
              </a:r>
              <a:endParaRPr lang="da-DK" dirty="0" smtClean="0"/>
            </a:p>
            <a:p>
              <a:pPr lvl="0" algn="ctr"/>
              <a:r>
                <a:rPr lang="da-DK" dirty="0" smtClean="0"/>
                <a:t>Nobels </a:t>
              </a:r>
              <a:r>
                <a:rPr lang="da-DK" dirty="0"/>
                <a:t>mindepris i økonomisk videnskab (1998)</a:t>
              </a:r>
              <a:endParaRPr b="1" dirty="0"/>
            </a:p>
          </p:txBody>
        </p:sp>
      </p:grpSp>
      <p:grpSp>
        <p:nvGrpSpPr>
          <p:cNvPr id="184" name="Group 184"/>
          <p:cNvGrpSpPr/>
          <p:nvPr/>
        </p:nvGrpSpPr>
        <p:grpSpPr>
          <a:xfrm>
            <a:off x="5143667" y="1213757"/>
            <a:ext cx="6730833" cy="5506410"/>
            <a:chOff x="709370" y="-96492"/>
            <a:chExt cx="6567673" cy="5369309"/>
          </a:xfrm>
        </p:grpSpPr>
        <p:sp>
          <p:nvSpPr>
            <p:cNvPr id="182" name="Shape 182"/>
            <p:cNvSpPr/>
            <p:nvPr/>
          </p:nvSpPr>
          <p:spPr>
            <a:xfrm>
              <a:off x="709370" y="-96492"/>
              <a:ext cx="6567673" cy="5369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1135" y="0"/>
                    <a:pt x="2534" y="0"/>
                  </a:cubicBezTo>
                  <a:lnTo>
                    <a:pt x="3600" y="0"/>
                  </a:lnTo>
                  <a:lnTo>
                    <a:pt x="19066" y="0"/>
                  </a:lnTo>
                  <a:cubicBezTo>
                    <a:pt x="20465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465" y="19200"/>
                    <a:pt x="19066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2534" y="19200"/>
                  </a:lnTo>
                  <a:cubicBezTo>
                    <a:pt x="1135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4472C4"/>
            </a:solidFill>
            <a:ln w="57150" cap="flat">
              <a:solidFill>
                <a:srgbClr val="FFFF00"/>
              </a:solidFill>
              <a:prstDash val="solid"/>
              <a:miter lim="800000"/>
            </a:ln>
            <a:effectLst>
              <a:outerShdw blurRad="63500" rotWithShape="0">
                <a:srgbClr val="000000">
                  <a:alpha val="400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2800" b="1"/>
              </a:pPr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1060829" y="28955"/>
              <a:ext cx="6059596" cy="42638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defRPr sz="2800" b="1"/>
              </a:lvl1pPr>
            </a:lstStyle>
            <a:p>
              <a:pPr algn="l">
                <a:defRPr sz="1800" b="0"/>
              </a:pPr>
              <a:r>
                <a:rPr lang="da-DK" altLang="da-DK" sz="1800" dirty="0" smtClean="0"/>
                <a:t>De tre førnævnte </a:t>
              </a:r>
              <a:r>
                <a:rPr lang="da-DK" altLang="da-DK" sz="1800" dirty="0"/>
                <a:t>politiske rettigheder skaber ikke i sig selv demokrati, medmindre en væsentlig komponent støtter dem</a:t>
              </a:r>
              <a:r>
                <a:rPr lang="da-DK" altLang="da-DK" sz="1800" dirty="0" smtClean="0"/>
                <a:t>, nemlig: </a:t>
              </a:r>
              <a:r>
                <a:rPr lang="da-DK" altLang="da-DK" sz="1800" dirty="0"/>
                <a:t>debatten. </a:t>
              </a:r>
              <a:r>
                <a:rPr lang="da-DK" altLang="da-DK" sz="1800" dirty="0" smtClean="0"/>
                <a:t> </a:t>
              </a:r>
              <a:r>
                <a:rPr lang="da-DK" altLang="da-DK" sz="1800" dirty="0" err="1" smtClean="0"/>
                <a:t>Amartya</a:t>
              </a:r>
              <a:r>
                <a:rPr lang="da-DK" altLang="da-DK" sz="1800" dirty="0" smtClean="0"/>
                <a:t> </a:t>
              </a:r>
              <a:r>
                <a:rPr lang="da-DK" altLang="da-DK" sz="1800" dirty="0"/>
                <a:t>Sen minder os om det. Hvad er </a:t>
              </a:r>
              <a:r>
                <a:rPr lang="da-DK" altLang="da-DK" sz="1800" dirty="0" smtClean="0"/>
                <a:t>demokratiet</a:t>
              </a:r>
              <a:r>
                <a:rPr lang="da-DK" altLang="da-DK" sz="1800" dirty="0"/>
                <a:t> </a:t>
              </a:r>
              <a:r>
                <a:rPr lang="da-DK" altLang="da-DK" sz="1800" dirty="0" smtClean="0"/>
                <a:t>egentlig? </a:t>
              </a:r>
              <a:r>
                <a:rPr lang="da-DK" altLang="da-DK" sz="1800" dirty="0"/>
                <a:t>Den store indiske akademiker svarer: </a:t>
              </a:r>
              <a:r>
                <a:rPr lang="da-DK" altLang="da-DK" sz="1800" dirty="0" smtClean="0"/>
                <a:t>Regeringsskabelse og regeringsførelse gennem debat</a:t>
              </a:r>
              <a:r>
                <a:rPr lang="da-DK" altLang="da-DK" sz="1800" b="0" dirty="0" smtClean="0">
                  <a:solidFill>
                    <a:srgbClr val="222222"/>
                  </a:solidFill>
                  <a:latin typeface="inherit"/>
                </a:rPr>
                <a:t>.</a:t>
              </a:r>
              <a:r>
                <a:rPr lang="da-DK" altLang="da-DK" sz="1800" b="0" dirty="0" smtClean="0"/>
                <a:t> </a:t>
              </a:r>
              <a:endParaRPr lang="da-DK" altLang="da-DK" sz="1800" b="0" dirty="0">
                <a:latin typeface="Arial" panose="020B0604020202020204" pitchFamily="34" charset="0"/>
              </a:endParaRPr>
            </a:p>
            <a:p>
              <a:pPr lvl="0">
                <a:defRPr sz="1800" b="0"/>
              </a:pPr>
              <a:endParaRPr lang="da-DK" sz="1800" b="0" dirty="0"/>
            </a:p>
            <a:p>
              <a:pPr lvl="0" algn="l">
                <a:defRPr sz="1800" b="0"/>
              </a:pPr>
              <a:r>
                <a:rPr lang="da-DK" sz="1800" b="0" dirty="0" smtClean="0"/>
                <a:t>I Danmark blev der op til folketingsvalget 2019 lagt særligt vægt på debat og dialog. Alle borgere fik nemlig mulighed for at diskutere politik med én, som de var uenige med: </a:t>
              </a:r>
              <a:r>
                <a:rPr lang="da-DK" sz="1800" dirty="0" smtClean="0">
                  <a:hlinkClick r:id="rId5"/>
                </a:rPr>
                <a:t>https</a:t>
              </a:r>
              <a:r>
                <a:rPr lang="da-DK" sz="1800" dirty="0">
                  <a:hlinkClick r:id="rId5"/>
                </a:rPr>
                <a:t>://</a:t>
              </a:r>
              <a:r>
                <a:rPr lang="da-DK" sz="1800" dirty="0" smtClean="0">
                  <a:hlinkClick r:id="rId5"/>
                </a:rPr>
                <a:t>www.dr.dk/nyheder/politik/folketingsvalg/uenige-sammen-vil-du-moedes-med-en-der-mener-noget-andet-end-dig-selv</a:t>
              </a:r>
              <a:endParaRPr lang="da-DK" sz="1800" dirty="0" smtClean="0"/>
            </a:p>
            <a:p>
              <a:pPr lvl="0" algn="l">
                <a:defRPr sz="1800" b="0"/>
              </a:pPr>
              <a:endParaRPr lang="da-DK" sz="1800" b="1" dirty="0"/>
            </a:p>
            <a:p>
              <a:pPr lvl="0" algn="l">
                <a:defRPr sz="1800" b="0"/>
              </a:pPr>
              <a:r>
                <a:rPr lang="da-DK" sz="1800" dirty="0" smtClean="0"/>
                <a:t>Diskussionsspørgsmål: </a:t>
              </a:r>
            </a:p>
            <a:p>
              <a:pPr lvl="0" algn="l">
                <a:defRPr sz="1800" b="0"/>
              </a:pPr>
              <a:r>
                <a:rPr lang="da-DK" sz="1800" dirty="0" smtClean="0"/>
                <a:t>Hvad er værdien i at kunne være uenige sammen? </a:t>
              </a:r>
              <a:endParaRPr sz="1800" b="1" dirty="0"/>
            </a:p>
          </p:txBody>
        </p:sp>
      </p:grp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15900" y="345883"/>
            <a:ext cx="609600" cy="6096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1"/>
            <a:ext cx="65" cy="27699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altLang="da-D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7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4" grpId="0" animBg="1" advAuto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616</Words>
  <Application>Microsoft Office PowerPoint</Application>
  <PresentationFormat>Widescreen</PresentationFormat>
  <Paragraphs>80</Paragraphs>
  <Slides>10</Slides>
  <Notes>0</Notes>
  <HiddenSlides>0</HiddenSlides>
  <MMClips>9</MMClips>
  <ScaleCrop>false</ScaleCrop>
  <HeadingPairs>
    <vt:vector size="6" baseType="variant">
      <vt:variant>
        <vt:lpstr>Benyttede skrifttyper</vt:lpstr>
      </vt:variant>
      <vt:variant>
        <vt:i4>8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inherit</vt:lpstr>
      <vt:lpstr>Times New Roman</vt:lpstr>
      <vt:lpstr>Times Roman</vt:lpstr>
      <vt:lpstr>Trebuchet MS Bold</vt:lpstr>
      <vt:lpstr>Tema di Office</vt:lpstr>
      <vt:lpstr>MODUL ”Aktivt medborgerskab”</vt:lpstr>
      <vt:lpstr>Uddannelses- og erhvervsuddannelsesområdet (ET 2020)</vt:lpstr>
      <vt:lpstr>  Målsætning 3: Lige muligheder for alle, social samhørighed og aktivt medborgerskab (Audio: Indenfor ET2020 har den Europæiske Kommission sat fire strategiske målsætninger vedrørende uddannelse. I dette modul er vi interesseret i Målsætning 3, der ønsker at promovere lige muligheder for alle, social samhørighed og aktivt medborgerskab. Læs om de andre målsætninger på:https://ec.europa.eu/education/policies/european-policy-cooperation/et2020-framework_da)  ).  )</vt:lpstr>
      <vt:lpstr>Promoting equity, social cohesion and active citizenship</vt:lpstr>
      <vt:lpstr>Medborgerskab</vt:lpstr>
      <vt:lpstr> I den danske folkeskole er det særligt oplagt at arbejde med medborgerskab og demokrati i samfundsfag og historiefaget. Derudover er der udviklet flere undervisningsmaterialer, der arbejder med temaerne på tværs af fag.  </vt:lpstr>
      <vt:lpstr>Aktivt medborgerskab</vt:lpstr>
      <vt:lpstr>Demokrati</vt:lpstr>
      <vt:lpstr> Demokrati som debat </vt:lpstr>
      <vt:lpstr>Demokrati og aktivt medborgerskab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MODULO ”CITTADINANZA”</dc:title>
  <dc:creator>Laura Passarelli</dc:creator>
  <cp:lastModifiedBy>Sarah-Louise Japhetson Mortensen  Videnscenter for Integration  Børn og Unge  Vejle Kommune</cp:lastModifiedBy>
  <cp:revision>24</cp:revision>
  <dcterms:created xsi:type="dcterms:W3CDTF">2018-11-23T13:04:12Z</dcterms:created>
  <dcterms:modified xsi:type="dcterms:W3CDTF">2019-06-25T11:17:01Z</dcterms:modified>
</cp:coreProperties>
</file>