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1" d="100"/>
          <a:sy n="81" d="100"/>
        </p:scale>
        <p:origin x="74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8BDA15F8-3A87-4A91-B687-540832689945}" type="datetimeFigureOut">
              <a:rPr lang="it-IT" smtClean="0"/>
              <a:t>15/01/2021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E47799-DF5E-4B23-A321-0944E5A0D1A2}" type="slidenum">
              <a:rPr lang="it-IT" smtClean="0"/>
              <a:t>‹N›</a:t>
            </a:fld>
            <a:endParaRPr lang="it-IT"/>
          </a:p>
        </p:txBody>
      </p:sp>
    </p:spTree>
    <p:extLst>
      <p:ext uri="{BB962C8B-B14F-4D97-AF65-F5344CB8AC3E}">
        <p14:creationId xmlns:p14="http://schemas.microsoft.com/office/powerpoint/2010/main" val="365266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BDA15F8-3A87-4A91-B687-540832689945}" type="datetimeFigureOut">
              <a:rPr lang="it-IT" smtClean="0"/>
              <a:t>15/01/2021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E47799-DF5E-4B23-A321-0944E5A0D1A2}" type="slidenum">
              <a:rPr lang="it-IT" smtClean="0"/>
              <a:t>‹N›</a:t>
            </a:fld>
            <a:endParaRPr lang="it-IT"/>
          </a:p>
        </p:txBody>
      </p:sp>
    </p:spTree>
    <p:extLst>
      <p:ext uri="{BB962C8B-B14F-4D97-AF65-F5344CB8AC3E}">
        <p14:creationId xmlns:p14="http://schemas.microsoft.com/office/powerpoint/2010/main" val="3048360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BDA15F8-3A87-4A91-B687-540832689945}" type="datetimeFigureOut">
              <a:rPr lang="it-IT" smtClean="0"/>
              <a:t>15/01/2021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E47799-DF5E-4B23-A321-0944E5A0D1A2}" type="slidenum">
              <a:rPr lang="it-IT" smtClean="0"/>
              <a:t>‹N›</a:t>
            </a:fld>
            <a:endParaRPr lang="it-IT"/>
          </a:p>
        </p:txBody>
      </p:sp>
    </p:spTree>
    <p:extLst>
      <p:ext uri="{BB962C8B-B14F-4D97-AF65-F5344CB8AC3E}">
        <p14:creationId xmlns:p14="http://schemas.microsoft.com/office/powerpoint/2010/main" val="1613818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BDA15F8-3A87-4A91-B687-540832689945}" type="datetimeFigureOut">
              <a:rPr lang="it-IT" smtClean="0"/>
              <a:t>15/01/2021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E47799-DF5E-4B23-A321-0944E5A0D1A2}" type="slidenum">
              <a:rPr lang="it-IT" smtClean="0"/>
              <a:t>‹N›</a:t>
            </a:fld>
            <a:endParaRPr lang="it-IT"/>
          </a:p>
        </p:txBody>
      </p:sp>
    </p:spTree>
    <p:extLst>
      <p:ext uri="{BB962C8B-B14F-4D97-AF65-F5344CB8AC3E}">
        <p14:creationId xmlns:p14="http://schemas.microsoft.com/office/powerpoint/2010/main" val="3592181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8BDA15F8-3A87-4A91-B687-540832689945}" type="datetimeFigureOut">
              <a:rPr lang="it-IT" smtClean="0"/>
              <a:t>15/01/2021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3E47799-DF5E-4B23-A321-0944E5A0D1A2}" type="slidenum">
              <a:rPr lang="it-IT" smtClean="0"/>
              <a:t>‹N›</a:t>
            </a:fld>
            <a:endParaRPr lang="it-IT"/>
          </a:p>
        </p:txBody>
      </p:sp>
    </p:spTree>
    <p:extLst>
      <p:ext uri="{BB962C8B-B14F-4D97-AF65-F5344CB8AC3E}">
        <p14:creationId xmlns:p14="http://schemas.microsoft.com/office/powerpoint/2010/main" val="3135222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8BDA15F8-3A87-4A91-B687-540832689945}" type="datetimeFigureOut">
              <a:rPr lang="it-IT" smtClean="0"/>
              <a:t>15/01/2021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3E47799-DF5E-4B23-A321-0944E5A0D1A2}" type="slidenum">
              <a:rPr lang="it-IT" smtClean="0"/>
              <a:t>‹N›</a:t>
            </a:fld>
            <a:endParaRPr lang="it-IT"/>
          </a:p>
        </p:txBody>
      </p:sp>
    </p:spTree>
    <p:extLst>
      <p:ext uri="{BB962C8B-B14F-4D97-AF65-F5344CB8AC3E}">
        <p14:creationId xmlns:p14="http://schemas.microsoft.com/office/powerpoint/2010/main" val="1649989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8BDA15F8-3A87-4A91-B687-540832689945}" type="datetimeFigureOut">
              <a:rPr lang="it-IT" smtClean="0"/>
              <a:t>15/01/2021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3E47799-DF5E-4B23-A321-0944E5A0D1A2}" type="slidenum">
              <a:rPr lang="it-IT" smtClean="0"/>
              <a:t>‹N›</a:t>
            </a:fld>
            <a:endParaRPr lang="it-IT"/>
          </a:p>
        </p:txBody>
      </p:sp>
    </p:spTree>
    <p:extLst>
      <p:ext uri="{BB962C8B-B14F-4D97-AF65-F5344CB8AC3E}">
        <p14:creationId xmlns:p14="http://schemas.microsoft.com/office/powerpoint/2010/main" val="2944108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8BDA15F8-3A87-4A91-B687-540832689945}" type="datetimeFigureOut">
              <a:rPr lang="it-IT" smtClean="0"/>
              <a:t>15/01/2021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3E47799-DF5E-4B23-A321-0944E5A0D1A2}" type="slidenum">
              <a:rPr lang="it-IT" smtClean="0"/>
              <a:t>‹N›</a:t>
            </a:fld>
            <a:endParaRPr lang="it-IT"/>
          </a:p>
        </p:txBody>
      </p:sp>
    </p:spTree>
    <p:extLst>
      <p:ext uri="{BB962C8B-B14F-4D97-AF65-F5344CB8AC3E}">
        <p14:creationId xmlns:p14="http://schemas.microsoft.com/office/powerpoint/2010/main" val="1150882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BDA15F8-3A87-4A91-B687-540832689945}" type="datetimeFigureOut">
              <a:rPr lang="it-IT" smtClean="0"/>
              <a:t>15/01/2021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3E47799-DF5E-4B23-A321-0944E5A0D1A2}" type="slidenum">
              <a:rPr lang="it-IT" smtClean="0"/>
              <a:t>‹N›</a:t>
            </a:fld>
            <a:endParaRPr lang="it-IT"/>
          </a:p>
        </p:txBody>
      </p:sp>
    </p:spTree>
    <p:extLst>
      <p:ext uri="{BB962C8B-B14F-4D97-AF65-F5344CB8AC3E}">
        <p14:creationId xmlns:p14="http://schemas.microsoft.com/office/powerpoint/2010/main" val="311428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8BDA15F8-3A87-4A91-B687-540832689945}" type="datetimeFigureOut">
              <a:rPr lang="it-IT" smtClean="0"/>
              <a:t>15/01/2021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3E47799-DF5E-4B23-A321-0944E5A0D1A2}" type="slidenum">
              <a:rPr lang="it-IT" smtClean="0"/>
              <a:t>‹N›</a:t>
            </a:fld>
            <a:endParaRPr lang="it-IT"/>
          </a:p>
        </p:txBody>
      </p:sp>
    </p:spTree>
    <p:extLst>
      <p:ext uri="{BB962C8B-B14F-4D97-AF65-F5344CB8AC3E}">
        <p14:creationId xmlns:p14="http://schemas.microsoft.com/office/powerpoint/2010/main" val="786790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8BDA15F8-3A87-4A91-B687-540832689945}" type="datetimeFigureOut">
              <a:rPr lang="it-IT" smtClean="0"/>
              <a:t>15/01/2021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3E47799-DF5E-4B23-A321-0944E5A0D1A2}" type="slidenum">
              <a:rPr lang="it-IT" smtClean="0"/>
              <a:t>‹N›</a:t>
            </a:fld>
            <a:endParaRPr lang="it-IT"/>
          </a:p>
        </p:txBody>
      </p:sp>
    </p:spTree>
    <p:extLst>
      <p:ext uri="{BB962C8B-B14F-4D97-AF65-F5344CB8AC3E}">
        <p14:creationId xmlns:p14="http://schemas.microsoft.com/office/powerpoint/2010/main" val="899419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DA15F8-3A87-4A91-B687-540832689945}" type="datetimeFigureOut">
              <a:rPr lang="it-IT" smtClean="0"/>
              <a:t>15/01/2021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47799-DF5E-4B23-A321-0944E5A0D1A2}" type="slidenum">
              <a:rPr lang="it-IT" smtClean="0"/>
              <a:t>‹N›</a:t>
            </a:fld>
            <a:endParaRPr lang="it-IT"/>
          </a:p>
        </p:txBody>
      </p:sp>
    </p:spTree>
    <p:extLst>
      <p:ext uri="{BB962C8B-B14F-4D97-AF65-F5344CB8AC3E}">
        <p14:creationId xmlns:p14="http://schemas.microsoft.com/office/powerpoint/2010/main" val="3137811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Shape 193"/>
          <p:cNvSpPr>
            <a:spLocks noGrp="1"/>
          </p:cNvSpPr>
          <p:nvPr>
            <p:ph type="title"/>
          </p:nvPr>
        </p:nvSpPr>
        <p:spPr>
          <a:xfrm>
            <a:off x="0" y="1"/>
            <a:ext cx="12192000" cy="1175656"/>
          </a:xfrm>
          <a:prstGeom prst="rect">
            <a:avLst/>
          </a:prstGeom>
          <a:solidFill>
            <a:srgbClr val="70AD47"/>
          </a:solidFill>
        </p:spPr>
        <p:txBody>
          <a:bodyPr lIns="0" tIns="0" rIns="0" bIns="0"/>
          <a:lstStyle/>
          <a:p>
            <a:pPr lvl="0" algn="ctr">
              <a:defRPr sz="1800"/>
            </a:pPr>
            <a:r>
              <a:rPr sz="3900">
                <a:solidFill>
                  <a:srgbClr val="FFFF00"/>
                </a:solidFill>
                <a:effectLst>
                  <a:outerShdw blurRad="38100" dist="38100" dir="2700000" rotWithShape="0">
                    <a:srgbClr val="000000">
                      <a:alpha val="43137"/>
                    </a:srgbClr>
                  </a:outerShdw>
                </a:effectLst>
              </a:rPr>
              <a:t>Presentation of the educational path </a:t>
            </a:r>
          </a:p>
        </p:txBody>
      </p:sp>
      <p:sp>
        <p:nvSpPr>
          <p:cNvPr id="194" name="Shape 194"/>
          <p:cNvSpPr/>
          <p:nvPr/>
        </p:nvSpPr>
        <p:spPr>
          <a:xfrm>
            <a:off x="0" y="1175655"/>
            <a:ext cx="12192000" cy="5682346"/>
          </a:xfrm>
          <a:prstGeom prst="rect">
            <a:avLst/>
          </a:prstGeom>
          <a:solidFill>
            <a:srgbClr val="FFFF00"/>
          </a:solidFill>
          <a:ln w="12700">
            <a:solidFill>
              <a:srgbClr val="32538F"/>
            </a:solidFill>
            <a:miter/>
          </a:ln>
        </p:spPr>
        <p:txBody>
          <a:bodyPr lIns="0" tIns="0" rIns="0" bIns="0" anchor="ctr"/>
          <a:lstStyle/>
          <a:p>
            <a:pPr lvl="0" algn="ctr">
              <a:defRPr>
                <a:solidFill>
                  <a:srgbClr val="FFFFFF"/>
                </a:solidFill>
              </a:defRPr>
            </a:pPr>
            <a:endParaRPr/>
          </a:p>
        </p:txBody>
      </p:sp>
      <p:sp>
        <p:nvSpPr>
          <p:cNvPr id="195" name="Shape 195"/>
          <p:cNvSpPr>
            <a:spLocks noGrp="1"/>
          </p:cNvSpPr>
          <p:nvPr>
            <p:ph type="body" idx="1"/>
          </p:nvPr>
        </p:nvSpPr>
        <p:spPr>
          <a:xfrm>
            <a:off x="595085" y="1175655"/>
            <a:ext cx="10958287" cy="5682345"/>
          </a:xfrm>
          <a:prstGeom prst="rect">
            <a:avLst/>
          </a:prstGeom>
        </p:spPr>
        <p:txBody>
          <a:bodyPr/>
          <a:lstStyle/>
          <a:p>
            <a:pPr marL="0" lvl="0" indent="0">
              <a:buSzTx/>
              <a:buNone/>
              <a:defRPr sz="1800"/>
            </a:pPr>
            <a:endParaRPr sz="2800"/>
          </a:p>
          <a:p>
            <a:pPr marL="0" lvl="0" indent="0" algn="just">
              <a:lnSpc>
                <a:spcPct val="100000"/>
              </a:lnSpc>
              <a:buSzTx/>
              <a:buNone/>
              <a:defRPr sz="1800"/>
            </a:pPr>
            <a:r>
              <a:rPr sz="3200"/>
              <a:t>The following slides illustrate the goals and contents of the module, then they present the educational path that we propose to the teachers of the four Countries. We will upload this English version of this course to the Moodle platform, with an audio commentary to illustrate how to put in practice in the classroom a debate aimed at defining and formalizing the shared rules. At the same time, we will upload a simulation to Moodle to give an example to teachers. In the end, each teacher will have the task of recording the debates held in the classroom.</a:t>
            </a:r>
          </a:p>
        </p:txBody>
      </p:sp>
      <p:pic>
        <p:nvPicPr>
          <p:cNvPr id="2" name="Recorded Sound">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cstate="print"/>
          <a:stretch>
            <a:fillRect/>
          </a:stretch>
        </p:blipFill>
        <p:spPr>
          <a:xfrm>
            <a:off x="595085" y="283028"/>
            <a:ext cx="609600" cy="609600"/>
          </a:xfrm>
          <a:prstGeom prst="rect">
            <a:avLst/>
          </a:prstGeom>
        </p:spPr>
      </p:pic>
    </p:spTree>
    <p:extLst>
      <p:ext uri="{BB962C8B-B14F-4D97-AF65-F5344CB8AC3E}">
        <p14:creationId xmlns:p14="http://schemas.microsoft.com/office/powerpoint/2010/main" val="521271163"/>
      </p:ext>
    </p:extLst>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afterEffect">
                                  <p:stCondLst>
                                    <p:cond delay="0"/>
                                  </p:stCondLst>
                                  <p:iterate>
                                    <p:tmAbs val="0"/>
                                  </p:iterate>
                                  <p:childTnLst>
                                    <p:set>
                                      <p:cBhvr>
                                        <p:cTn id="6" fill="hold"/>
                                        <p:tgtEl>
                                          <p:spTgt spid="195">
                                            <p:txEl>
                                              <p:pRg st="1" end="1"/>
                                            </p:txEl>
                                          </p:spTgt>
                                        </p:tgtEl>
                                        <p:attrNameLst>
                                          <p:attrName>style.visibility</p:attrName>
                                        </p:attrNameLst>
                                      </p:cBhvr>
                                      <p:to>
                                        <p:strVal val="visible"/>
                                      </p:to>
                                    </p:set>
                                    <p:anim calcmode="lin" valueType="num">
                                      <p:cBhvr>
                                        <p:cTn id="7" dur="1000" fill="hold"/>
                                        <p:tgtEl>
                                          <p:spTgt spid="195">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195">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19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9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2"/>
                    </p:tgtEl>
                  </p:cond>
                </p:stCondLst>
                <p:endSync evt="end" delay="0">
                  <p:rtn val="all"/>
                </p:endSync>
                <p:childTnLst>
                  <p:par>
                    <p:cTn id="12" fill="hold">
                      <p:stCondLst>
                        <p:cond delay="0"/>
                      </p:stCondLst>
                      <p:childTnLst>
                        <p:par>
                          <p:cTn id="13" fill="hold">
                            <p:stCondLst>
                              <p:cond delay="0"/>
                            </p:stCondLst>
                            <p:childTnLst>
                              <p:par>
                                <p:cTn id="14" presetID="1" presetClass="mediacall" presetSubtype="0" fill="hold" nodeType="clickEffect">
                                  <p:stCondLst>
                                    <p:cond delay="0"/>
                                  </p:stCondLst>
                                  <p:childTnLst>
                                    <p:cmd type="call" cmd="playFrom(0.0)">
                                      <p:cBhvr>
                                        <p:cTn id="15" dur="42229" fill="hold"/>
                                        <p:tgtEl>
                                          <p:spTgt spid="2"/>
                                        </p:tgtEl>
                                      </p:cBhvr>
                                    </p:cmd>
                                  </p:childTnLst>
                                </p:cTn>
                              </p:par>
                            </p:childTnLst>
                          </p:cTn>
                        </p:par>
                      </p:childTnLst>
                    </p:cTn>
                  </p:par>
                </p:childTnLst>
              </p:cTn>
              <p:nextCondLst>
                <p:cond evt="onClick" delay="0">
                  <p:tgtEl>
                    <p:spTgt spid="2"/>
                  </p:tgtEl>
                </p:cond>
              </p:nextCondLst>
            </p:seq>
            <p:audio>
              <p:cMediaNode vol="80000">
                <p:cTn id="16" fill="hold" display="0">
                  <p:stCondLst>
                    <p:cond delay="indefinite"/>
                  </p:stCondLst>
                  <p:endCondLst>
                    <p:cond evt="onStopAudio" delay="0">
                      <p:tgtEl>
                        <p:sldTgt/>
                      </p:tgtEl>
                    </p:cond>
                  </p:endCondLst>
                </p:cTn>
                <p:tgtEl>
                  <p:spTgt spid="2"/>
                </p:tgtEl>
              </p:cMediaNode>
            </p:audio>
          </p:childTnLst>
        </p:cTn>
      </p:par>
    </p:tnLst>
    <p:bldLst>
      <p:bldP spid="195" grpId="0" build="p" animBg="1"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Shape 322"/>
          <p:cNvSpPr>
            <a:spLocks noGrp="1"/>
          </p:cNvSpPr>
          <p:nvPr>
            <p:ph type="title"/>
          </p:nvPr>
        </p:nvSpPr>
        <p:spPr>
          <a:xfrm>
            <a:off x="429491" y="365125"/>
            <a:ext cx="11388436" cy="660112"/>
          </a:xfrm>
          <a:prstGeom prst="rect">
            <a:avLst/>
          </a:prstGeom>
          <a:solidFill>
            <a:srgbClr val="70AD47"/>
          </a:solidFill>
        </p:spPr>
        <p:txBody>
          <a:bodyPr lIns="0" tIns="0" rIns="0" bIns="0"/>
          <a:lstStyle>
            <a:lvl1pPr algn="ctr">
              <a:defRPr sz="3600">
                <a:solidFill>
                  <a:srgbClr val="FFC000"/>
                </a:solidFill>
              </a:defRPr>
            </a:lvl1pPr>
          </a:lstStyle>
          <a:p>
            <a:pPr lvl="0">
              <a:defRPr sz="1800">
                <a:solidFill>
                  <a:srgbClr val="000000"/>
                </a:solidFill>
              </a:defRPr>
            </a:pPr>
            <a:r>
              <a:rPr sz="3600">
                <a:solidFill>
                  <a:srgbClr val="FFC000"/>
                </a:solidFill>
              </a:rPr>
              <a:t>DEBATE AND REFLECTION</a:t>
            </a:r>
          </a:p>
        </p:txBody>
      </p:sp>
      <p:sp>
        <p:nvSpPr>
          <p:cNvPr id="323" name="Shape 323"/>
          <p:cNvSpPr>
            <a:spLocks noGrp="1"/>
          </p:cNvSpPr>
          <p:nvPr>
            <p:ph type="body" idx="1"/>
          </p:nvPr>
        </p:nvSpPr>
        <p:spPr>
          <a:xfrm>
            <a:off x="429490" y="1122218"/>
            <a:ext cx="11499275" cy="5430982"/>
          </a:xfrm>
          <a:prstGeom prst="rect">
            <a:avLst/>
          </a:prstGeom>
        </p:spPr>
        <p:txBody>
          <a:bodyPr/>
          <a:lstStyle/>
          <a:p>
            <a:pPr marL="0" lvl="0" indent="0" algn="ctr">
              <a:lnSpc>
                <a:spcPct val="100000"/>
              </a:lnSpc>
              <a:buSzTx/>
              <a:buNone/>
              <a:defRPr sz="1800"/>
            </a:pPr>
            <a:r>
              <a:rPr sz="2400"/>
              <a:t>The s</a:t>
            </a:r>
            <a:r>
              <a:rPr sz="2400" b="1"/>
              <a:t>ame topic is discussed in 3 sessions in different days (50 minutes each). During the lesson after the debate: the class reflects on the way of the discussion and on the possibility to improve the modalities of the comparison:</a:t>
            </a:r>
          </a:p>
        </p:txBody>
      </p:sp>
      <p:grpSp>
        <p:nvGrpSpPr>
          <p:cNvPr id="326" name="Group 326"/>
          <p:cNvGrpSpPr/>
          <p:nvPr/>
        </p:nvGrpSpPr>
        <p:grpSpPr>
          <a:xfrm>
            <a:off x="825499" y="2535384"/>
            <a:ext cx="3768437" cy="4073234"/>
            <a:chOff x="0" y="0"/>
            <a:chExt cx="3768435" cy="4073233"/>
          </a:xfrm>
        </p:grpSpPr>
        <p:sp>
          <p:nvSpPr>
            <p:cNvPr id="324" name="Shape 324"/>
            <p:cNvSpPr/>
            <p:nvPr/>
          </p:nvSpPr>
          <p:spPr>
            <a:xfrm>
              <a:off x="-1" y="0"/>
              <a:ext cx="3768437" cy="4073234"/>
            </a:xfrm>
            <a:prstGeom prst="rect">
              <a:avLst/>
            </a:prstGeom>
            <a:solidFill>
              <a:srgbClr val="FFD966"/>
            </a:solidFill>
            <a:ln w="12700" cap="flat">
              <a:solidFill>
                <a:srgbClr val="32538F"/>
              </a:solidFill>
              <a:prstDash val="solid"/>
              <a:miter lim="800000"/>
            </a:ln>
            <a:effectLst/>
          </p:spPr>
          <p:txBody>
            <a:bodyPr wrap="square" lIns="0" tIns="0" rIns="0" bIns="0" numCol="1" anchor="ctr">
              <a:noAutofit/>
            </a:bodyPr>
            <a:lstStyle/>
            <a:p>
              <a:pPr lvl="0">
                <a:defRPr b="1"/>
              </a:pPr>
              <a:endParaRPr/>
            </a:p>
          </p:txBody>
        </p:sp>
        <p:sp>
          <p:nvSpPr>
            <p:cNvPr id="325" name="Shape 325"/>
            <p:cNvSpPr/>
            <p:nvPr/>
          </p:nvSpPr>
          <p:spPr>
            <a:xfrm>
              <a:off x="-1" y="123997"/>
              <a:ext cx="3768437" cy="38252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p>
              <a:pPr lvl="0" algn="ctr"/>
              <a:r>
                <a:rPr b="1"/>
                <a:t>Organization within each group</a:t>
              </a:r>
            </a:p>
            <a:p>
              <a:pPr lvl="0" algn="ctr"/>
              <a:endParaRPr>
                <a:solidFill>
                  <a:srgbClr val="FFFFFF"/>
                </a:solidFill>
              </a:endParaRPr>
            </a:p>
            <a:p>
              <a:pPr marL="285750" lvl="0" indent="-285750">
                <a:buClr>
                  <a:srgbClr val="000000"/>
                </a:buClr>
                <a:buSzPct val="100000"/>
                <a:buFont typeface="Wingdings"/>
                <a:buChar char="➢"/>
              </a:pPr>
              <a:r>
                <a:rPr b="1"/>
                <a:t>different arguments in favor of the same thesis</a:t>
              </a:r>
            </a:p>
            <a:p>
              <a:pPr marL="285750" lvl="0" indent="-285750">
                <a:buClr>
                  <a:srgbClr val="000000"/>
                </a:buClr>
                <a:buSzPct val="100000"/>
                <a:buFont typeface="Wingdings"/>
                <a:buChar char="➢"/>
              </a:pPr>
              <a:r>
                <a:rPr b="1"/>
                <a:t>contradictory arguments</a:t>
              </a:r>
              <a:endParaRPr>
                <a:solidFill>
                  <a:srgbClr val="FFFFFF"/>
                </a:solidFill>
              </a:endParaRPr>
            </a:p>
            <a:p>
              <a:pPr marL="285750" lvl="0" indent="-285750">
                <a:buClr>
                  <a:srgbClr val="000000"/>
                </a:buClr>
                <a:buSzPct val="100000"/>
                <a:buFont typeface="Wingdings"/>
                <a:buChar char="➢"/>
              </a:pPr>
              <a:r>
                <a:rPr b="1"/>
                <a:t>organizing interventions before the beginning of the debate</a:t>
              </a:r>
              <a:endParaRPr>
                <a:solidFill>
                  <a:srgbClr val="FFFFFF"/>
                </a:solidFill>
              </a:endParaRPr>
            </a:p>
            <a:p>
              <a:pPr marL="285750" lvl="0" indent="-285750">
                <a:buClr>
                  <a:srgbClr val="000000"/>
                </a:buClr>
                <a:buSzPct val="100000"/>
                <a:buFont typeface="Wingdings"/>
                <a:buChar char="➢"/>
              </a:pPr>
              <a:r>
                <a:rPr b="1"/>
                <a:t>possibility to divide the groups into some subgroups</a:t>
              </a:r>
            </a:p>
            <a:p>
              <a:pPr marL="285750" lvl="0" indent="-285750">
                <a:buClr>
                  <a:srgbClr val="000000"/>
                </a:buClr>
                <a:buSzPct val="100000"/>
                <a:buFont typeface="Wingdings"/>
                <a:buChar char="➢"/>
              </a:pPr>
              <a:r>
                <a:rPr b="1"/>
                <a:t>establishing one or more spokesperson</a:t>
              </a:r>
              <a:endParaRPr>
                <a:solidFill>
                  <a:srgbClr val="FFFFFF"/>
                </a:solidFill>
              </a:endParaRPr>
            </a:p>
            <a:p>
              <a:pPr marL="285750" lvl="0" indent="-285750">
                <a:buClr>
                  <a:srgbClr val="000000"/>
                </a:buClr>
                <a:buSzPct val="100000"/>
                <a:buFont typeface="Wingdings"/>
                <a:buChar char="➢"/>
              </a:pPr>
              <a:endParaRPr b="1">
                <a:solidFill>
                  <a:srgbClr val="FFFFFF"/>
                </a:solidFill>
              </a:endParaRPr>
            </a:p>
            <a:p>
              <a:pPr lvl="0"/>
              <a:endParaRPr b="1">
                <a:solidFill>
                  <a:srgbClr val="FFFFFF"/>
                </a:solidFill>
              </a:endParaRPr>
            </a:p>
          </p:txBody>
        </p:sp>
      </p:grpSp>
      <p:grpSp>
        <p:nvGrpSpPr>
          <p:cNvPr id="329" name="Group 329"/>
          <p:cNvGrpSpPr/>
          <p:nvPr/>
        </p:nvGrpSpPr>
        <p:grpSpPr>
          <a:xfrm>
            <a:off x="4878411" y="2429269"/>
            <a:ext cx="3482348" cy="4285465"/>
            <a:chOff x="0" y="139656"/>
            <a:chExt cx="3482346" cy="4285464"/>
          </a:xfrm>
        </p:grpSpPr>
        <p:sp>
          <p:nvSpPr>
            <p:cNvPr id="327" name="Shape 327"/>
            <p:cNvSpPr/>
            <p:nvPr/>
          </p:nvSpPr>
          <p:spPr>
            <a:xfrm>
              <a:off x="0" y="280039"/>
              <a:ext cx="3482347" cy="4004699"/>
            </a:xfrm>
            <a:prstGeom prst="rect">
              <a:avLst/>
            </a:prstGeom>
            <a:solidFill>
              <a:srgbClr val="FFD966"/>
            </a:solidFill>
            <a:ln w="12700" cap="flat">
              <a:solidFill>
                <a:srgbClr val="32538F"/>
              </a:solidFill>
              <a:prstDash val="solid"/>
              <a:miter lim="800000"/>
            </a:ln>
            <a:effectLst/>
          </p:spPr>
          <p:txBody>
            <a:bodyPr wrap="square" lIns="0" tIns="0" rIns="0" bIns="0" numCol="1" anchor="ctr">
              <a:noAutofit/>
            </a:bodyPr>
            <a:lstStyle/>
            <a:p>
              <a:pPr lvl="0" algn="ctr">
                <a:defRPr b="1"/>
              </a:pPr>
              <a:endParaRPr/>
            </a:p>
          </p:txBody>
        </p:sp>
        <p:sp>
          <p:nvSpPr>
            <p:cNvPr id="328" name="Shape 328"/>
            <p:cNvSpPr/>
            <p:nvPr/>
          </p:nvSpPr>
          <p:spPr>
            <a:xfrm>
              <a:off x="0" y="139656"/>
              <a:ext cx="3482347" cy="4285465"/>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p>
              <a:pPr lvl="0" algn="ctr"/>
              <a:r>
                <a:t>Organising the debate modalities as such</a:t>
              </a:r>
            </a:p>
            <a:p>
              <a:pPr lvl="0" algn="ctr"/>
              <a:endParaRPr b="1">
                <a:solidFill>
                  <a:srgbClr val="FFFFFF"/>
                </a:solidFill>
              </a:endParaRPr>
            </a:p>
            <a:p>
              <a:pPr marL="285750" lvl="0" indent="-285750">
                <a:buClr>
                  <a:srgbClr val="000000"/>
                </a:buClr>
                <a:buSzPct val="100000"/>
                <a:buFont typeface="Wingdings"/>
                <a:buChar char="➢"/>
              </a:pPr>
              <a:r>
                <a:rPr b="1"/>
                <a:t>order of the speeches</a:t>
              </a:r>
              <a:endParaRPr>
                <a:solidFill>
                  <a:srgbClr val="FFFFFF"/>
                </a:solidFill>
              </a:endParaRPr>
            </a:p>
            <a:p>
              <a:pPr marL="285750" lvl="0" indent="-285750">
                <a:buClr>
                  <a:srgbClr val="000000"/>
                </a:buClr>
                <a:buSzPct val="100000"/>
                <a:buFont typeface="Wingdings"/>
                <a:buChar char="➢"/>
              </a:pPr>
              <a:r>
                <a:rPr b="1"/>
                <a:t>intervention arrangements</a:t>
              </a:r>
              <a:endParaRPr>
                <a:solidFill>
                  <a:srgbClr val="FFFFFF"/>
                </a:solidFill>
              </a:endParaRPr>
            </a:p>
            <a:p>
              <a:pPr marL="285750" lvl="0" indent="-285750">
                <a:buClr>
                  <a:srgbClr val="000000"/>
                </a:buClr>
                <a:buSzPct val="100000"/>
                <a:buFont typeface="Wingdings"/>
                <a:buChar char="➢"/>
              </a:pPr>
              <a:r>
                <a:rPr b="1"/>
                <a:t>duration of the intervention</a:t>
              </a:r>
              <a:endParaRPr>
                <a:solidFill>
                  <a:srgbClr val="FFFFFF"/>
                </a:solidFill>
              </a:endParaRPr>
            </a:p>
            <a:p>
              <a:pPr marL="285750" lvl="0" indent="-285750">
                <a:buClr>
                  <a:srgbClr val="000000"/>
                </a:buClr>
                <a:buSzPct val="100000"/>
                <a:buFont typeface="Wingdings"/>
                <a:buChar char="➢"/>
              </a:pPr>
              <a:r>
                <a:rPr b="1"/>
                <a:t>number of the intervention (for each person)</a:t>
              </a:r>
              <a:endParaRPr>
                <a:solidFill>
                  <a:srgbClr val="FFFFFF"/>
                </a:solidFill>
              </a:endParaRPr>
            </a:p>
            <a:p>
              <a:pPr lvl="0" algn="ctr"/>
              <a:endParaRPr b="1">
                <a:solidFill>
                  <a:srgbClr val="FFFFFF"/>
                </a:solidFill>
              </a:endParaRPr>
            </a:p>
            <a:p>
              <a:pPr lvl="0" algn="ctr"/>
              <a:endParaRPr b="1">
                <a:solidFill>
                  <a:srgbClr val="FFFFFF"/>
                </a:solidFill>
              </a:endParaRPr>
            </a:p>
            <a:p>
              <a:pPr lvl="0" algn="ctr"/>
              <a:endParaRPr b="1">
                <a:solidFill>
                  <a:srgbClr val="FFFFFF"/>
                </a:solidFill>
              </a:endParaRPr>
            </a:p>
            <a:p>
              <a:pPr lvl="0" algn="ctr"/>
              <a:endParaRPr b="1">
                <a:solidFill>
                  <a:srgbClr val="FFFFFF"/>
                </a:solidFill>
              </a:endParaRPr>
            </a:p>
            <a:p>
              <a:pPr lvl="0" algn="ctr"/>
              <a:endParaRPr b="1">
                <a:solidFill>
                  <a:srgbClr val="FFFFFF"/>
                </a:solidFill>
              </a:endParaRPr>
            </a:p>
          </p:txBody>
        </p:sp>
      </p:grpSp>
      <p:grpSp>
        <p:nvGrpSpPr>
          <p:cNvPr id="332" name="Group 332"/>
          <p:cNvGrpSpPr/>
          <p:nvPr/>
        </p:nvGrpSpPr>
        <p:grpSpPr>
          <a:xfrm>
            <a:off x="8645235" y="2535384"/>
            <a:ext cx="3172692" cy="4073234"/>
            <a:chOff x="0" y="0"/>
            <a:chExt cx="3172691" cy="4073233"/>
          </a:xfrm>
        </p:grpSpPr>
        <p:sp>
          <p:nvSpPr>
            <p:cNvPr id="330" name="Shape 330"/>
            <p:cNvSpPr/>
            <p:nvPr/>
          </p:nvSpPr>
          <p:spPr>
            <a:xfrm>
              <a:off x="-1" y="0"/>
              <a:ext cx="3172693" cy="4073234"/>
            </a:xfrm>
            <a:prstGeom prst="rect">
              <a:avLst/>
            </a:prstGeom>
            <a:solidFill>
              <a:srgbClr val="FFD966"/>
            </a:solidFill>
            <a:ln w="12700" cap="flat">
              <a:solidFill>
                <a:srgbClr val="32538F"/>
              </a:solidFill>
              <a:prstDash val="solid"/>
              <a:miter lim="800000"/>
            </a:ln>
            <a:effectLst/>
          </p:spPr>
          <p:txBody>
            <a:bodyPr wrap="square" lIns="0" tIns="0" rIns="0" bIns="0" numCol="1" anchor="ctr">
              <a:noAutofit/>
            </a:bodyPr>
            <a:lstStyle/>
            <a:p>
              <a:pPr lvl="0" algn="ctr">
                <a:defRPr b="1"/>
              </a:pPr>
              <a:endParaRPr/>
            </a:p>
          </p:txBody>
        </p:sp>
        <p:sp>
          <p:nvSpPr>
            <p:cNvPr id="331" name="Shape 331"/>
            <p:cNvSpPr/>
            <p:nvPr/>
          </p:nvSpPr>
          <p:spPr>
            <a:xfrm>
              <a:off x="-1" y="390696"/>
              <a:ext cx="3172693" cy="32918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p>
              <a:pPr lvl="0" algn="ctr"/>
              <a:r>
                <a:rPr b="1"/>
                <a:t>Problems relating to verbalization</a:t>
              </a:r>
            </a:p>
            <a:p>
              <a:pPr lvl="0" algn="ctr"/>
              <a:endParaRPr b="1">
                <a:solidFill>
                  <a:srgbClr val="FFFFFF"/>
                </a:solidFill>
              </a:endParaRPr>
            </a:p>
            <a:p>
              <a:pPr lvl="0" algn="ctr"/>
              <a:endParaRPr b="1">
                <a:solidFill>
                  <a:srgbClr val="FFFFFF"/>
                </a:solidFill>
              </a:endParaRPr>
            </a:p>
            <a:p>
              <a:pPr lvl="0" algn="ctr"/>
              <a:endParaRPr b="1">
                <a:solidFill>
                  <a:srgbClr val="FFFFFF"/>
                </a:solidFill>
              </a:endParaRPr>
            </a:p>
            <a:p>
              <a:pPr lvl="0" algn="ctr"/>
              <a:endParaRPr b="1">
                <a:solidFill>
                  <a:srgbClr val="FFFFFF"/>
                </a:solidFill>
              </a:endParaRPr>
            </a:p>
            <a:p>
              <a:pPr lvl="0" algn="ctr"/>
              <a:endParaRPr b="1">
                <a:solidFill>
                  <a:srgbClr val="FFFFFF"/>
                </a:solidFill>
              </a:endParaRPr>
            </a:p>
            <a:p>
              <a:pPr lvl="0" algn="ctr"/>
              <a:endParaRPr b="1">
                <a:solidFill>
                  <a:srgbClr val="FFFFFF"/>
                </a:solidFill>
              </a:endParaRPr>
            </a:p>
            <a:p>
              <a:pPr lvl="0" algn="ctr"/>
              <a:endParaRPr b="1">
                <a:solidFill>
                  <a:srgbClr val="FFFFFF"/>
                </a:solidFill>
              </a:endParaRPr>
            </a:p>
            <a:p>
              <a:pPr lvl="0" algn="ctr"/>
              <a:endParaRPr b="1">
                <a:solidFill>
                  <a:srgbClr val="FFFFFF"/>
                </a:solidFill>
              </a:endParaRPr>
            </a:p>
            <a:p>
              <a:pPr lvl="0" algn="ctr"/>
              <a:endParaRPr b="1">
                <a:solidFill>
                  <a:srgbClr val="FFFFFF"/>
                </a:solidFill>
              </a:endParaRPr>
            </a:p>
          </p:txBody>
        </p:sp>
      </p:grpSp>
      <p:sp>
        <p:nvSpPr>
          <p:cNvPr id="333" name="Shape 333"/>
          <p:cNvSpPr>
            <a:spLocks noGrp="1"/>
          </p:cNvSpPr>
          <p:nvPr>
            <p:ph type="sldNum" sz="quarter" idx="4294967295"/>
          </p:nvPr>
        </p:nvSpPr>
        <p:spPr>
          <a:xfrm>
            <a:off x="8610600" y="6221730"/>
            <a:ext cx="2743200" cy="269240"/>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pPr lvl="0">
                <a:defRPr sz="1800">
                  <a:solidFill>
                    <a:srgbClr val="000000"/>
                  </a:solidFill>
                </a:defRPr>
              </a:pPr>
              <a:t>10</a:t>
            </a:fld>
            <a:endParaRPr sz="1200">
              <a:solidFill>
                <a:srgbClr val="888888"/>
              </a:solidFill>
            </a:endParaRPr>
          </a:p>
        </p:txBody>
      </p:sp>
    </p:spTree>
    <p:extLst>
      <p:ext uri="{BB962C8B-B14F-4D97-AF65-F5344CB8AC3E}">
        <p14:creationId xmlns:p14="http://schemas.microsoft.com/office/powerpoint/2010/main" val="1217328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 name="Shape 335"/>
          <p:cNvSpPr>
            <a:spLocks noGrp="1"/>
          </p:cNvSpPr>
          <p:nvPr>
            <p:ph type="title"/>
          </p:nvPr>
        </p:nvSpPr>
        <p:spPr>
          <a:xfrm>
            <a:off x="838199" y="365125"/>
            <a:ext cx="10785766" cy="881784"/>
          </a:xfrm>
          <a:prstGeom prst="rect">
            <a:avLst/>
          </a:prstGeom>
          <a:solidFill>
            <a:srgbClr val="70AD47"/>
          </a:solidFill>
        </p:spPr>
        <p:txBody>
          <a:bodyPr lIns="0" tIns="0" rIns="0" bIns="0"/>
          <a:lstStyle>
            <a:lvl1pPr algn="ctr">
              <a:defRPr sz="3600">
                <a:solidFill>
                  <a:srgbClr val="FFC000"/>
                </a:solidFill>
              </a:defRPr>
            </a:lvl1pPr>
          </a:lstStyle>
          <a:p>
            <a:pPr lvl="0">
              <a:defRPr sz="1800">
                <a:solidFill>
                  <a:srgbClr val="000000"/>
                </a:solidFill>
              </a:defRPr>
            </a:pPr>
            <a:r>
              <a:rPr sz="3600">
                <a:solidFill>
                  <a:srgbClr val="FFC000"/>
                </a:solidFill>
              </a:rPr>
              <a:t>REFLECTION WITHIN THE GROUPS</a:t>
            </a:r>
          </a:p>
        </p:txBody>
      </p:sp>
      <p:sp>
        <p:nvSpPr>
          <p:cNvPr id="336" name="Shape 336"/>
          <p:cNvSpPr>
            <a:spLocks noGrp="1"/>
          </p:cNvSpPr>
          <p:nvPr>
            <p:ph type="body" idx="1"/>
          </p:nvPr>
        </p:nvSpPr>
        <p:spPr>
          <a:xfrm>
            <a:off x="838199" y="1246910"/>
            <a:ext cx="10785766" cy="5444836"/>
          </a:xfrm>
          <a:prstGeom prst="rect">
            <a:avLst/>
          </a:prstGeom>
        </p:spPr>
        <p:txBody>
          <a:bodyPr/>
          <a:lstStyle/>
          <a:p>
            <a:pPr marL="228599" lvl="0" indent="-228599">
              <a:spcBef>
                <a:spcPts val="0"/>
              </a:spcBef>
              <a:defRPr sz="1800"/>
            </a:pPr>
            <a:r>
              <a:rPr sz="2100" b="1"/>
              <a:t>Each group reflects internally, trying to define the different positions and to get organise accordingly, pending the next debate.</a:t>
            </a:r>
          </a:p>
          <a:p>
            <a:pPr marL="228599" lvl="0" indent="-228599">
              <a:spcBef>
                <a:spcPts val="0"/>
              </a:spcBef>
              <a:defRPr sz="1800"/>
            </a:pPr>
            <a:r>
              <a:rPr sz="2100" b="1"/>
              <a:t>Authors of the report and mediators discuss the general rules of the debate and the problems relating to the verbalization</a:t>
            </a:r>
          </a:p>
          <a:p>
            <a:pPr lvl="0">
              <a:spcBef>
                <a:spcPts val="0"/>
              </a:spcBef>
              <a:defRPr sz="1800"/>
            </a:pPr>
            <a:endParaRPr sz="2100" b="1"/>
          </a:p>
          <a:p>
            <a:pPr marL="0" lvl="0" indent="0" algn="just">
              <a:spcBef>
                <a:spcPts val="0"/>
              </a:spcBef>
              <a:buSzTx/>
              <a:buNone/>
              <a:defRPr sz="1800"/>
            </a:pPr>
            <a:endParaRPr sz="1600"/>
          </a:p>
          <a:p>
            <a:pPr marL="0" lvl="0" indent="0" algn="just">
              <a:spcBef>
                <a:spcPts val="0"/>
              </a:spcBef>
              <a:buSzTx/>
              <a:buNone/>
              <a:defRPr sz="1800"/>
            </a:pPr>
            <a:r>
              <a:rPr sz="2000" b="1"/>
              <a:t>The teachers copy on the blackboard the result of the debate. A second report is compiled in a collaborative form, indicating: </a:t>
            </a:r>
          </a:p>
          <a:p>
            <a:pPr marL="0" lvl="0" indent="0" algn="just">
              <a:spcBef>
                <a:spcPts val="0"/>
              </a:spcBef>
              <a:buSzTx/>
              <a:buNone/>
              <a:defRPr sz="1800"/>
            </a:pPr>
            <a:r>
              <a:rPr sz="2000" b="1"/>
              <a:t>the issues raised during the discussion; b. the rules to apply for the next discussion.</a:t>
            </a:r>
          </a:p>
        </p:txBody>
      </p:sp>
      <p:grpSp>
        <p:nvGrpSpPr>
          <p:cNvPr id="339" name="Group 339"/>
          <p:cNvGrpSpPr/>
          <p:nvPr/>
        </p:nvGrpSpPr>
        <p:grpSpPr>
          <a:xfrm>
            <a:off x="111719" y="4192895"/>
            <a:ext cx="9739749" cy="939954"/>
            <a:chOff x="0" y="0"/>
            <a:chExt cx="9739748" cy="939952"/>
          </a:xfrm>
        </p:grpSpPr>
        <p:sp>
          <p:nvSpPr>
            <p:cNvPr id="337" name="Shape 337"/>
            <p:cNvSpPr/>
            <p:nvPr/>
          </p:nvSpPr>
          <p:spPr>
            <a:xfrm>
              <a:off x="-1" y="-1"/>
              <a:ext cx="9739750" cy="939954"/>
            </a:xfrm>
            <a:prstGeom prst="rect">
              <a:avLst/>
            </a:prstGeom>
            <a:solidFill>
              <a:srgbClr val="FFC000"/>
            </a:solidFill>
            <a:ln w="12700" cap="flat">
              <a:solidFill>
                <a:srgbClr val="32538F"/>
              </a:solidFill>
              <a:prstDash val="solid"/>
              <a:miter lim="800000"/>
            </a:ln>
            <a:effectLst/>
          </p:spPr>
          <p:txBody>
            <a:bodyPr wrap="square" lIns="0" tIns="0" rIns="0" bIns="0" numCol="1" anchor="ctr">
              <a:noAutofit/>
            </a:bodyPr>
            <a:lstStyle/>
            <a:p>
              <a:pPr lvl="0" algn="ctr">
                <a:defRPr sz="2000" b="1"/>
              </a:pPr>
              <a:endParaRPr/>
            </a:p>
          </p:txBody>
        </p:sp>
        <p:sp>
          <p:nvSpPr>
            <p:cNvPr id="338" name="Shape 338"/>
            <p:cNvSpPr/>
            <p:nvPr/>
          </p:nvSpPr>
          <p:spPr>
            <a:xfrm>
              <a:off x="-1" y="157556"/>
              <a:ext cx="9739750" cy="6248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b="1">
                  <a:solidFill>
                    <a:srgbClr val="FFFFFF"/>
                  </a:solidFill>
                </a:defRPr>
              </a:lvl1pPr>
            </a:lstStyle>
            <a:p>
              <a:pPr lvl="0">
                <a:defRPr b="0">
                  <a:solidFill>
                    <a:srgbClr val="000000"/>
                  </a:solidFill>
                </a:defRPr>
              </a:pPr>
              <a:r>
                <a:rPr b="1">
                  <a:solidFill>
                    <a:srgbClr val="FFFFFF"/>
                  </a:solidFill>
                </a:rPr>
                <a:t>RESTITUTION TO THE CLASS GROUP OF WHAT HAS BEEN SAID DURING THE DEBATE IN THE SINGLE GROUPS</a:t>
              </a:r>
            </a:p>
          </p:txBody>
        </p:sp>
      </p:grpSp>
      <p:grpSp>
        <p:nvGrpSpPr>
          <p:cNvPr id="342" name="Group 342"/>
          <p:cNvGrpSpPr/>
          <p:nvPr/>
        </p:nvGrpSpPr>
        <p:grpSpPr>
          <a:xfrm>
            <a:off x="0" y="5912604"/>
            <a:ext cx="12192000" cy="880739"/>
            <a:chOff x="0" y="-105309"/>
            <a:chExt cx="12192000" cy="880738"/>
          </a:xfrm>
        </p:grpSpPr>
        <p:sp>
          <p:nvSpPr>
            <p:cNvPr id="340" name="Shape 340"/>
            <p:cNvSpPr/>
            <p:nvPr/>
          </p:nvSpPr>
          <p:spPr>
            <a:xfrm>
              <a:off x="0" y="-105310"/>
              <a:ext cx="12192000" cy="880739"/>
            </a:xfrm>
            <a:prstGeom prst="rect">
              <a:avLst/>
            </a:prstGeom>
            <a:solidFill>
              <a:srgbClr val="FFD966"/>
            </a:solidFill>
            <a:ln w="12700" cap="flat">
              <a:solidFill>
                <a:srgbClr val="32538F"/>
              </a:solidFill>
              <a:prstDash val="solid"/>
              <a:miter lim="8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algn="just">
                <a:defRPr b="1"/>
              </a:lvl1pPr>
            </a:lstStyle>
            <a:p>
              <a:pPr lvl="0">
                <a:defRPr b="0"/>
              </a:pPr>
              <a:r>
                <a:rPr b="1"/>
                <a:t>Families received the report of all the activities their children have done. Parents and children have to reflect together on the whole module. The report is prepared with the active collaboration of the pupils (after being divided into groups, they write down what happened/was decided).</a:t>
              </a:r>
            </a:p>
          </p:txBody>
        </p:sp>
        <p:sp>
          <p:nvSpPr>
            <p:cNvPr id="341" name="Shape 341"/>
            <p:cNvSpPr/>
            <p:nvPr/>
          </p:nvSpPr>
          <p:spPr>
            <a:xfrm>
              <a:off x="0" y="266699"/>
              <a:ext cx="12192000" cy="358141"/>
            </a:xfrm>
            <a:prstGeom prst="rect">
              <a:avLst/>
            </a:prstGeom>
            <a:noFill/>
            <a:ln w="12700" cap="flat">
              <a:noFill/>
              <a:miter lim="400000"/>
            </a:ln>
            <a:effectLst/>
          </p:spPr>
          <p:txBody>
            <a:bodyPr wrap="square" lIns="0" tIns="0" rIns="0" bIns="0" numCol="1" anchor="ctr">
              <a:spAutoFit/>
            </a:bodyPr>
            <a:lstStyle/>
            <a:p>
              <a:pPr lvl="0" algn="just">
                <a:defRPr>
                  <a:solidFill>
                    <a:srgbClr val="FFFFFF"/>
                  </a:solidFill>
                </a:defRPr>
              </a:pPr>
              <a:endParaRPr/>
            </a:p>
          </p:txBody>
        </p:sp>
      </p:grpSp>
      <p:sp>
        <p:nvSpPr>
          <p:cNvPr id="343" name="Shape 343"/>
          <p:cNvSpPr/>
          <p:nvPr/>
        </p:nvSpPr>
        <p:spPr>
          <a:xfrm>
            <a:off x="10060941" y="3760761"/>
            <a:ext cx="1884218" cy="1404408"/>
          </a:xfrm>
          <a:custGeom>
            <a:avLst/>
            <a:gdLst/>
            <a:ahLst/>
            <a:cxnLst>
              <a:cxn ang="0">
                <a:pos x="wd2" y="hd2"/>
              </a:cxn>
              <a:cxn ang="5400000">
                <a:pos x="wd2" y="hd2"/>
              </a:cxn>
              <a:cxn ang="10800000">
                <a:pos x="wd2" y="hd2"/>
              </a:cxn>
              <a:cxn ang="16200000">
                <a:pos x="wd2" y="hd2"/>
              </a:cxn>
            </a:cxnLst>
            <a:rect l="0" t="0" r="r" b="b"/>
            <a:pathLst>
              <a:path w="21600" h="21600" extrusionOk="0">
                <a:moveTo>
                  <a:pt x="0" y="16200"/>
                </a:moveTo>
                <a:lnTo>
                  <a:pt x="4025" y="10800"/>
                </a:lnTo>
                <a:lnTo>
                  <a:pt x="4025" y="15916"/>
                </a:lnTo>
                <a:lnTo>
                  <a:pt x="17363" y="15916"/>
                </a:lnTo>
                <a:lnTo>
                  <a:pt x="17363" y="5400"/>
                </a:lnTo>
                <a:lnTo>
                  <a:pt x="13550" y="5400"/>
                </a:lnTo>
                <a:lnTo>
                  <a:pt x="17575" y="0"/>
                </a:lnTo>
                <a:lnTo>
                  <a:pt x="21600" y="5400"/>
                </a:lnTo>
                <a:lnTo>
                  <a:pt x="17787" y="5400"/>
                </a:lnTo>
                <a:lnTo>
                  <a:pt x="17787" y="16484"/>
                </a:lnTo>
                <a:lnTo>
                  <a:pt x="4025" y="16484"/>
                </a:lnTo>
                <a:lnTo>
                  <a:pt x="4025" y="21600"/>
                </a:lnTo>
                <a:close/>
              </a:path>
            </a:pathLst>
          </a:custGeom>
          <a:solidFill>
            <a:srgbClr val="C00000"/>
          </a:solidFill>
          <a:ln w="12700">
            <a:solidFill>
              <a:srgbClr val="32538F"/>
            </a:solidFill>
            <a:miter/>
          </a:ln>
        </p:spPr>
        <p:txBody>
          <a:bodyPr lIns="0" tIns="0" rIns="0" bIns="0" anchor="ctr"/>
          <a:lstStyle/>
          <a:p>
            <a:pPr lvl="0" algn="ctr">
              <a:defRPr>
                <a:solidFill>
                  <a:srgbClr val="FFFFFF"/>
                </a:solidFill>
              </a:defRPr>
            </a:pPr>
            <a:endParaRPr/>
          </a:p>
        </p:txBody>
      </p:sp>
      <p:sp>
        <p:nvSpPr>
          <p:cNvPr id="344" name="Shape 344"/>
          <p:cNvSpPr>
            <a:spLocks noGrp="1"/>
          </p:cNvSpPr>
          <p:nvPr>
            <p:ph type="sldNum" sz="quarter" idx="4294967295"/>
          </p:nvPr>
        </p:nvSpPr>
        <p:spPr>
          <a:xfrm>
            <a:off x="8610600" y="6221730"/>
            <a:ext cx="2743200" cy="269240"/>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pPr lvl="0">
                <a:defRPr sz="1800">
                  <a:solidFill>
                    <a:srgbClr val="000000"/>
                  </a:solidFill>
                </a:defRPr>
              </a:pPr>
              <a:t>11</a:t>
            </a:fld>
            <a:endParaRPr sz="1200">
              <a:solidFill>
                <a:srgbClr val="888888"/>
              </a:solidFill>
            </a:endParaRPr>
          </a:p>
        </p:txBody>
      </p:sp>
    </p:spTree>
    <p:extLst>
      <p:ext uri="{BB962C8B-B14F-4D97-AF65-F5344CB8AC3E}">
        <p14:creationId xmlns:p14="http://schemas.microsoft.com/office/powerpoint/2010/main" val="992186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 name="Shape 346"/>
          <p:cNvSpPr>
            <a:spLocks noGrp="1"/>
          </p:cNvSpPr>
          <p:nvPr>
            <p:ph type="title"/>
          </p:nvPr>
        </p:nvSpPr>
        <p:spPr>
          <a:xfrm>
            <a:off x="838200" y="365125"/>
            <a:ext cx="10515600" cy="1325563"/>
          </a:xfrm>
          <a:prstGeom prst="rect">
            <a:avLst/>
          </a:prstGeom>
          <a:solidFill>
            <a:srgbClr val="70AD47"/>
          </a:solidFill>
        </p:spPr>
        <p:txBody>
          <a:bodyPr lIns="0" tIns="0" rIns="0" bIns="0"/>
          <a:lstStyle>
            <a:lvl1pPr algn="ctr">
              <a:defRPr>
                <a:solidFill>
                  <a:srgbClr val="FFC000"/>
                </a:solidFill>
              </a:defRPr>
            </a:lvl1pPr>
          </a:lstStyle>
          <a:p>
            <a:pPr lvl="0">
              <a:defRPr sz="1800">
                <a:solidFill>
                  <a:srgbClr val="000000"/>
                </a:solidFill>
              </a:defRPr>
            </a:pPr>
            <a:r>
              <a:rPr sz="4400">
                <a:solidFill>
                  <a:srgbClr val="FFC000"/>
                </a:solidFill>
              </a:rPr>
              <a:t>NEXT STEPS</a:t>
            </a:r>
          </a:p>
        </p:txBody>
      </p:sp>
      <p:sp>
        <p:nvSpPr>
          <p:cNvPr id="347" name="Shape 347"/>
          <p:cNvSpPr>
            <a:spLocks noGrp="1"/>
          </p:cNvSpPr>
          <p:nvPr>
            <p:ph type="body" idx="1"/>
          </p:nvPr>
        </p:nvSpPr>
        <p:spPr>
          <a:xfrm>
            <a:off x="838200" y="1825625"/>
            <a:ext cx="10515600" cy="4351338"/>
          </a:xfrm>
          <a:prstGeom prst="rect">
            <a:avLst/>
          </a:prstGeom>
        </p:spPr>
        <p:txBody>
          <a:bodyPr/>
          <a:lstStyle/>
          <a:p>
            <a:pPr marL="163285" lvl="0" indent="-163285">
              <a:buFont typeface="Wingdings"/>
              <a:buChar char="➢"/>
              <a:defRPr sz="1800"/>
            </a:pPr>
            <a:r>
              <a:rPr sz="2000" b="1"/>
              <a:t>The individual groups organize themselves according to what they have established, before having the second discussion.</a:t>
            </a:r>
          </a:p>
          <a:p>
            <a:pPr lvl="0">
              <a:buFont typeface="Wingdings"/>
              <a:buChar char="➢"/>
              <a:defRPr sz="1800"/>
            </a:pPr>
            <a:r>
              <a:rPr sz="2000" b="1"/>
              <a:t>After the second debate, there is a reflection on the validity of the rules applied and the ones that have to be improved.</a:t>
            </a:r>
          </a:p>
          <a:p>
            <a:pPr marL="0" lvl="0" indent="0" algn="ctr">
              <a:buSzTx/>
              <a:buNone/>
              <a:defRPr sz="1800"/>
            </a:pPr>
            <a:endParaRPr sz="2000" b="1"/>
          </a:p>
          <a:p>
            <a:pPr marL="0" lvl="0" indent="0" algn="ctr">
              <a:buSzTx/>
              <a:buNone/>
              <a:defRPr sz="1800"/>
            </a:pPr>
            <a:r>
              <a:rPr sz="2800" b="1"/>
              <a:t>Writing the new rules</a:t>
            </a:r>
          </a:p>
        </p:txBody>
      </p:sp>
      <p:grpSp>
        <p:nvGrpSpPr>
          <p:cNvPr id="350" name="Group 350"/>
          <p:cNvGrpSpPr/>
          <p:nvPr/>
        </p:nvGrpSpPr>
        <p:grpSpPr>
          <a:xfrm>
            <a:off x="210456" y="4127110"/>
            <a:ext cx="11771088" cy="2313941"/>
            <a:chOff x="0" y="6349"/>
            <a:chExt cx="11771086" cy="2313939"/>
          </a:xfrm>
        </p:grpSpPr>
        <p:sp>
          <p:nvSpPr>
            <p:cNvPr id="348" name="Shape 348"/>
            <p:cNvSpPr/>
            <p:nvPr/>
          </p:nvSpPr>
          <p:spPr>
            <a:xfrm>
              <a:off x="0" y="284525"/>
              <a:ext cx="11771087" cy="1757590"/>
            </a:xfrm>
            <a:prstGeom prst="rect">
              <a:avLst/>
            </a:prstGeom>
            <a:solidFill>
              <a:srgbClr val="FFC000"/>
            </a:solidFill>
            <a:ln w="12700" cap="flat">
              <a:solidFill>
                <a:srgbClr val="32538F"/>
              </a:solidFill>
              <a:prstDash val="solid"/>
              <a:miter lim="800000"/>
            </a:ln>
            <a:effectLst/>
          </p:spPr>
          <p:txBody>
            <a:bodyPr wrap="square" lIns="0" tIns="0" rIns="0" bIns="0" numCol="1" anchor="ctr">
              <a:noAutofit/>
            </a:bodyPr>
            <a:lstStyle/>
            <a:p>
              <a:pPr lvl="0" algn="ctr">
                <a:defRPr sz="2000" b="1"/>
              </a:pPr>
              <a:endParaRPr/>
            </a:p>
          </p:txBody>
        </p:sp>
        <p:sp>
          <p:nvSpPr>
            <p:cNvPr id="349" name="Shape 349"/>
            <p:cNvSpPr/>
            <p:nvPr/>
          </p:nvSpPr>
          <p:spPr>
            <a:xfrm>
              <a:off x="0" y="6349"/>
              <a:ext cx="11771087" cy="23139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p>
              <a:pPr lvl="0" algn="ctr"/>
              <a:endParaRPr>
                <a:solidFill>
                  <a:srgbClr val="FFFFFF"/>
                </a:solidFill>
              </a:endParaRPr>
            </a:p>
            <a:p>
              <a:pPr lvl="0" algn="ctr"/>
              <a:r>
                <a:rPr sz="2300" b="1">
                  <a:solidFill>
                    <a:srgbClr val="FFFFFF"/>
                  </a:solidFill>
                </a:rPr>
                <a:t>Families received the report of all the activities their children have done. Parents and children have to reflect together on the whole module. The report is prepared with the active collaboration of the pupils (after being divided into groups, they write down what happened/was decided).</a:t>
              </a:r>
            </a:p>
            <a:p>
              <a:pPr lvl="0" algn="ctr"/>
              <a:r>
                <a:rPr sz="2000" b="1">
                  <a:solidFill>
                    <a:srgbClr val="FFFFFF"/>
                  </a:solidFill>
                </a:rPr>
                <a:t>.</a:t>
              </a:r>
              <a:endParaRPr sz="2300">
                <a:solidFill>
                  <a:srgbClr val="FFFFFF"/>
                </a:solidFill>
              </a:endParaRPr>
            </a:p>
          </p:txBody>
        </p:sp>
      </p:grpSp>
      <p:sp>
        <p:nvSpPr>
          <p:cNvPr id="351" name="Shape 351"/>
          <p:cNvSpPr>
            <a:spLocks noGrp="1"/>
          </p:cNvSpPr>
          <p:nvPr>
            <p:ph type="sldNum" sz="quarter" idx="4294967295"/>
          </p:nvPr>
        </p:nvSpPr>
        <p:spPr>
          <a:xfrm>
            <a:off x="8610600" y="6221730"/>
            <a:ext cx="2743200" cy="269240"/>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pPr lvl="0">
                <a:defRPr sz="1800">
                  <a:solidFill>
                    <a:srgbClr val="000000"/>
                  </a:solidFill>
                </a:defRPr>
              </a:pPr>
              <a:t>12</a:t>
            </a:fld>
            <a:endParaRPr sz="1200">
              <a:solidFill>
                <a:srgbClr val="888888"/>
              </a:solidFill>
            </a:endParaRPr>
          </a:p>
        </p:txBody>
      </p:sp>
    </p:spTree>
    <p:extLst>
      <p:ext uri="{BB962C8B-B14F-4D97-AF65-F5344CB8AC3E}">
        <p14:creationId xmlns:p14="http://schemas.microsoft.com/office/powerpoint/2010/main" val="229518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 name="Shape 353"/>
          <p:cNvSpPr>
            <a:spLocks noGrp="1"/>
          </p:cNvSpPr>
          <p:nvPr>
            <p:ph type="title"/>
          </p:nvPr>
        </p:nvSpPr>
        <p:spPr>
          <a:xfrm>
            <a:off x="838200" y="365125"/>
            <a:ext cx="10515600" cy="1325563"/>
          </a:xfrm>
          <a:prstGeom prst="rect">
            <a:avLst/>
          </a:prstGeom>
          <a:solidFill>
            <a:srgbClr val="70AD47"/>
          </a:solidFill>
        </p:spPr>
        <p:txBody>
          <a:bodyPr lIns="0" tIns="0" rIns="0" bIns="0"/>
          <a:lstStyle>
            <a:lvl1pPr algn="ctr">
              <a:defRPr sz="3600">
                <a:solidFill>
                  <a:srgbClr val="FFC000"/>
                </a:solidFill>
              </a:defRPr>
            </a:lvl1pPr>
          </a:lstStyle>
          <a:p>
            <a:pPr lvl="0">
              <a:defRPr sz="1800">
                <a:solidFill>
                  <a:srgbClr val="000000"/>
                </a:solidFill>
              </a:defRPr>
            </a:pPr>
            <a:r>
              <a:rPr sz="3600">
                <a:solidFill>
                  <a:srgbClr val="FFC000"/>
                </a:solidFill>
              </a:rPr>
              <a:t>DEVELOPMENT OF THE III DEBATE and ENSUING REFLECTION PROCESS</a:t>
            </a:r>
          </a:p>
        </p:txBody>
      </p:sp>
      <p:sp>
        <p:nvSpPr>
          <p:cNvPr id="354" name="Shape 354"/>
          <p:cNvSpPr>
            <a:spLocks noGrp="1"/>
          </p:cNvSpPr>
          <p:nvPr>
            <p:ph type="body" idx="1"/>
          </p:nvPr>
        </p:nvSpPr>
        <p:spPr>
          <a:xfrm>
            <a:off x="838200" y="1651456"/>
            <a:ext cx="10515600" cy="4351339"/>
          </a:xfrm>
          <a:prstGeom prst="rect">
            <a:avLst/>
          </a:prstGeom>
        </p:spPr>
        <p:txBody>
          <a:bodyPr/>
          <a:lstStyle/>
          <a:p>
            <a:pPr marL="146957" lvl="0" indent="-146957" algn="just">
              <a:defRPr sz="1800"/>
            </a:pPr>
            <a:r>
              <a:rPr b="1"/>
              <a:t>THIS PHASE ENDS WITH AN OFFICIAL ACCOUNT OF THE OPINIONS EXPRESSED BY THE TWO GROUPS.</a:t>
            </a:r>
          </a:p>
          <a:p>
            <a:pPr marL="146957" lvl="0" indent="-146957" algn="just">
              <a:defRPr sz="1800"/>
            </a:pPr>
            <a:r>
              <a:rPr b="1"/>
              <a:t>CHILDREN DISCUTE AND REFLECT ON HOW TO VOTE and ON THE RULES THANKS TO WHICH THE NEW GROUPS SHALL BE CONSTITUTED.</a:t>
            </a:r>
          </a:p>
          <a:p>
            <a:pPr marL="146957" lvl="0" indent="-146957" algn="just">
              <a:defRPr sz="1800"/>
            </a:pPr>
            <a:r>
              <a:rPr b="1"/>
              <a:t> SETTING THE RULES OF THE VOTE AND REFLECTING ON ITS CONSEQUENCES</a:t>
            </a:r>
          </a:p>
          <a:p>
            <a:pPr lvl="0" algn="just">
              <a:defRPr sz="1800"/>
            </a:pPr>
            <a:endParaRPr b="1"/>
          </a:p>
          <a:p>
            <a:pPr lvl="0" algn="just">
              <a:defRPr sz="1800"/>
            </a:pPr>
            <a:endParaRPr b="1"/>
          </a:p>
          <a:p>
            <a:pPr lvl="0" algn="just">
              <a:defRPr sz="1800"/>
            </a:pPr>
            <a:endParaRPr b="1"/>
          </a:p>
          <a:p>
            <a:pPr marL="146957" lvl="0" indent="-146957" algn="just">
              <a:defRPr sz="1800"/>
            </a:pPr>
            <a:r>
              <a:rPr b="1"/>
              <a:t>HIS PHASE ENDS WITH AN OFFICIAL ACCOUNT OF THE POSITIONS EXPRESSED BY THE TWO GROUPS.</a:t>
            </a:r>
          </a:p>
          <a:p>
            <a:pPr marL="146957" lvl="0" indent="-146957" algn="just">
              <a:defRPr sz="1800"/>
            </a:pPr>
            <a:r>
              <a:rPr b="1"/>
              <a:t>CHILDREN DISCUTE AND REFLECT ON HOW TO ARRIVE TO VOTE and ON THE RULES BASED ON WHICH THE NEW GROUPS SHALL BE CONSTITUED.</a:t>
            </a:r>
          </a:p>
          <a:p>
            <a:pPr marL="146957" lvl="0" indent="-146957" algn="just">
              <a:defRPr sz="1800"/>
            </a:pPr>
            <a:r>
              <a:rPr b="1"/>
              <a:t> SET THE RULES OF THE VOTE AND REFLECT ON ITS CONSEQUENCES</a:t>
            </a:r>
          </a:p>
        </p:txBody>
      </p:sp>
      <p:grpSp>
        <p:nvGrpSpPr>
          <p:cNvPr id="357" name="Group 357"/>
          <p:cNvGrpSpPr/>
          <p:nvPr/>
        </p:nvGrpSpPr>
        <p:grpSpPr>
          <a:xfrm>
            <a:off x="471715" y="3781172"/>
            <a:ext cx="11248570" cy="2518230"/>
            <a:chOff x="0" y="0"/>
            <a:chExt cx="11248569" cy="2518229"/>
          </a:xfrm>
        </p:grpSpPr>
        <p:sp>
          <p:nvSpPr>
            <p:cNvPr id="355" name="Shape 355"/>
            <p:cNvSpPr/>
            <p:nvPr/>
          </p:nvSpPr>
          <p:spPr>
            <a:xfrm>
              <a:off x="0" y="-1"/>
              <a:ext cx="11248570" cy="2518231"/>
            </a:xfrm>
            <a:prstGeom prst="rect">
              <a:avLst/>
            </a:prstGeom>
            <a:solidFill>
              <a:srgbClr val="FFC000"/>
            </a:solidFill>
            <a:ln w="12700" cap="flat">
              <a:solidFill>
                <a:srgbClr val="32538F"/>
              </a:solidFill>
              <a:prstDash val="solid"/>
              <a:miter lim="800000"/>
            </a:ln>
            <a:effectLst/>
          </p:spPr>
          <p:txBody>
            <a:bodyPr wrap="square" lIns="0" tIns="0" rIns="0" bIns="0" numCol="1" anchor="ctr">
              <a:noAutofit/>
            </a:bodyPr>
            <a:lstStyle/>
            <a:p>
              <a:pPr lvl="0" algn="just">
                <a:defRPr b="1"/>
              </a:pPr>
              <a:endParaRPr/>
            </a:p>
          </p:txBody>
        </p:sp>
        <p:sp>
          <p:nvSpPr>
            <p:cNvPr id="356" name="Shape 356"/>
            <p:cNvSpPr/>
            <p:nvPr/>
          </p:nvSpPr>
          <p:spPr>
            <a:xfrm>
              <a:off x="0" y="324394"/>
              <a:ext cx="11248570" cy="18694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just">
                <a:defRPr sz="2400" b="1"/>
              </a:lvl1pPr>
            </a:lstStyle>
            <a:p>
              <a:pPr lvl="0">
                <a:defRPr sz="1800" b="0"/>
              </a:pPr>
              <a:r>
                <a:rPr sz="2400" b="1"/>
                <a:t>Families received the report of all the activities their children have done. Parents and children have to reflect together on the whole module. The report is prepared with the active collaboration of the pupils (after being divided into groups, they write down what happened/was decided).</a:t>
              </a:r>
            </a:p>
          </p:txBody>
        </p:sp>
      </p:grpSp>
      <p:sp>
        <p:nvSpPr>
          <p:cNvPr id="358" name="Shape 358"/>
          <p:cNvSpPr>
            <a:spLocks noGrp="1"/>
          </p:cNvSpPr>
          <p:nvPr>
            <p:ph type="sldNum" sz="quarter" idx="4294967295"/>
          </p:nvPr>
        </p:nvSpPr>
        <p:spPr>
          <a:xfrm>
            <a:off x="8610600" y="6221730"/>
            <a:ext cx="2743200" cy="269240"/>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pPr lvl="0">
                <a:defRPr sz="1800">
                  <a:solidFill>
                    <a:srgbClr val="000000"/>
                  </a:solidFill>
                </a:defRPr>
              </a:pPr>
              <a:t>13</a:t>
            </a:fld>
            <a:endParaRPr sz="1200">
              <a:solidFill>
                <a:srgbClr val="888888"/>
              </a:solidFill>
            </a:endParaRPr>
          </a:p>
        </p:txBody>
      </p:sp>
    </p:spTree>
    <p:extLst>
      <p:ext uri="{BB962C8B-B14F-4D97-AF65-F5344CB8AC3E}">
        <p14:creationId xmlns:p14="http://schemas.microsoft.com/office/powerpoint/2010/main" val="277361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 name="Shape 360"/>
          <p:cNvSpPr>
            <a:spLocks noGrp="1"/>
          </p:cNvSpPr>
          <p:nvPr>
            <p:ph type="title"/>
          </p:nvPr>
        </p:nvSpPr>
        <p:spPr>
          <a:xfrm>
            <a:off x="838200" y="365125"/>
            <a:ext cx="10515600" cy="978768"/>
          </a:xfrm>
          <a:prstGeom prst="rect">
            <a:avLst/>
          </a:prstGeom>
          <a:solidFill>
            <a:srgbClr val="70AD47"/>
          </a:solidFill>
        </p:spPr>
        <p:txBody>
          <a:bodyPr lIns="0" tIns="0" rIns="0" bIns="0"/>
          <a:lstStyle>
            <a:lvl1pPr algn="ctr">
              <a:defRPr sz="3200">
                <a:solidFill>
                  <a:srgbClr val="FFC000"/>
                </a:solidFill>
              </a:defRPr>
            </a:lvl1pPr>
          </a:lstStyle>
          <a:p>
            <a:pPr lvl="0">
              <a:defRPr sz="1800">
                <a:solidFill>
                  <a:srgbClr val="000000"/>
                </a:solidFill>
              </a:defRPr>
            </a:pPr>
            <a:r>
              <a:rPr sz="3200">
                <a:solidFill>
                  <a:srgbClr val="FFC000"/>
                </a:solidFill>
              </a:rPr>
              <a:t>DISCUSSION ABOUT THE SECOND TOPIC </a:t>
            </a:r>
          </a:p>
        </p:txBody>
      </p:sp>
      <p:sp>
        <p:nvSpPr>
          <p:cNvPr id="361" name="Shape 361"/>
          <p:cNvSpPr>
            <a:spLocks noGrp="1"/>
          </p:cNvSpPr>
          <p:nvPr>
            <p:ph type="body" idx="1"/>
          </p:nvPr>
        </p:nvSpPr>
        <p:spPr>
          <a:xfrm>
            <a:off x="838200" y="1454726"/>
            <a:ext cx="10515600" cy="5266749"/>
          </a:xfrm>
          <a:prstGeom prst="rect">
            <a:avLst/>
          </a:prstGeom>
        </p:spPr>
        <p:txBody>
          <a:bodyPr/>
          <a:lstStyle/>
          <a:p>
            <a:pPr marL="0" lvl="0" indent="0" algn="ctr">
              <a:buSzTx/>
              <a:buNone/>
              <a:defRPr sz="1800"/>
            </a:pPr>
            <a:r>
              <a:rPr sz="2400" b="1" dirty="0"/>
              <a:t>The class is divided into several groups</a:t>
            </a:r>
          </a:p>
          <a:p>
            <a:pPr marL="0" lvl="0" indent="0" algn="ctr">
              <a:buSzTx/>
              <a:buNone/>
              <a:defRPr sz="1800"/>
            </a:pPr>
            <a:endParaRPr sz="2400" b="1" dirty="0"/>
          </a:p>
          <a:p>
            <a:pPr lvl="0">
              <a:buFont typeface="Wingdings" panose="05000000000000000000" pitchFamily="2" charset="2"/>
              <a:buChar char="q"/>
              <a:defRPr sz="1800"/>
            </a:pPr>
            <a:r>
              <a:rPr lang="it-IT" sz="2200" b="1" dirty="0"/>
              <a:t> </a:t>
            </a:r>
            <a:r>
              <a:rPr sz="2200" b="1" dirty="0"/>
              <a:t>TWO GROUPS DISCUSS SUPPORTING OPPOSITE THESIS FOR OR AGAINST THE SAME MATTER IN HAND (children participating in these groups are chosen according to defined rules; see the previous slide).</a:t>
            </a:r>
          </a:p>
          <a:p>
            <a:pPr lvl="0">
              <a:buFont typeface="Wingdings" panose="05000000000000000000" pitchFamily="2" charset="2"/>
              <a:buChar char="q"/>
              <a:defRPr sz="1800"/>
            </a:pPr>
            <a:r>
              <a:rPr lang="it-IT" sz="2200" b="1" dirty="0"/>
              <a:t> </a:t>
            </a:r>
            <a:r>
              <a:rPr sz="2200" b="1" dirty="0"/>
              <a:t>A GROUP ATTENDS THE DISCUSSION.</a:t>
            </a:r>
          </a:p>
          <a:p>
            <a:pPr lvl="0">
              <a:buFont typeface="Wingdings" panose="05000000000000000000" pitchFamily="2" charset="2"/>
              <a:buChar char="q"/>
              <a:defRPr sz="1800"/>
            </a:pPr>
            <a:r>
              <a:rPr lang="it-IT" sz="2200" b="1" dirty="0"/>
              <a:t> </a:t>
            </a:r>
            <a:r>
              <a:rPr sz="2200" b="1" dirty="0"/>
              <a:t>A GROUP DIVIDES THE TASKS OF RECORDING AND MANAGING THE PREFERENCES.</a:t>
            </a:r>
          </a:p>
          <a:p>
            <a:pPr lvl="0">
              <a:buFont typeface="Wingdings" panose="05000000000000000000" pitchFamily="2" charset="2"/>
              <a:buChar char="q"/>
              <a:defRPr sz="1800"/>
            </a:pPr>
            <a:r>
              <a:rPr lang="it-IT" sz="2200" b="1" dirty="0"/>
              <a:t> </a:t>
            </a:r>
            <a:r>
              <a:rPr sz="2200" b="1"/>
              <a:t>EACH </a:t>
            </a:r>
            <a:r>
              <a:rPr sz="2200" b="1" dirty="0"/>
              <a:t>GROUP ORGANISES INTERNALLY ACCORDING TO THE RULES THAT HAVE BEEN DEFINED FOR THE DISCUSSION</a:t>
            </a:r>
          </a:p>
        </p:txBody>
      </p:sp>
      <p:sp>
        <p:nvSpPr>
          <p:cNvPr id="362" name="Shape 362"/>
          <p:cNvSpPr>
            <a:spLocks noGrp="1"/>
          </p:cNvSpPr>
          <p:nvPr>
            <p:ph type="sldNum" sz="quarter" idx="4294967295"/>
          </p:nvPr>
        </p:nvSpPr>
        <p:spPr>
          <a:xfrm>
            <a:off x="8610600" y="6221730"/>
            <a:ext cx="2743200" cy="269240"/>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pPr lvl="0">
                <a:defRPr sz="1800">
                  <a:solidFill>
                    <a:srgbClr val="000000"/>
                  </a:solidFill>
                </a:defRPr>
              </a:pPr>
              <a:t>14</a:t>
            </a:fld>
            <a:endParaRPr sz="1200">
              <a:solidFill>
                <a:srgbClr val="888888"/>
              </a:solidFill>
            </a:endParaRPr>
          </a:p>
        </p:txBody>
      </p:sp>
    </p:spTree>
    <p:extLst>
      <p:ext uri="{BB962C8B-B14F-4D97-AF65-F5344CB8AC3E}">
        <p14:creationId xmlns:p14="http://schemas.microsoft.com/office/powerpoint/2010/main" val="1009347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Shape 197"/>
          <p:cNvSpPr>
            <a:spLocks noGrp="1"/>
          </p:cNvSpPr>
          <p:nvPr>
            <p:ph type="title"/>
          </p:nvPr>
        </p:nvSpPr>
        <p:spPr>
          <a:xfrm>
            <a:off x="0" y="1"/>
            <a:ext cx="12192000" cy="1045028"/>
          </a:xfrm>
          <a:prstGeom prst="rect">
            <a:avLst/>
          </a:prstGeom>
          <a:solidFill>
            <a:srgbClr val="70AD47"/>
          </a:solidFill>
        </p:spPr>
        <p:txBody>
          <a:bodyPr lIns="0" tIns="0" rIns="0" bIns="0"/>
          <a:lstStyle>
            <a:lvl1pPr algn="ctr">
              <a:defRPr>
                <a:solidFill>
                  <a:srgbClr val="FFFF00"/>
                </a:solidFill>
                <a:effectLst>
                  <a:outerShdw blurRad="38100" dist="38100" dir="2700000" rotWithShape="0">
                    <a:srgbClr val="000000">
                      <a:alpha val="43137"/>
                    </a:srgbClr>
                  </a:outerShdw>
                </a:effectLst>
              </a:defRPr>
            </a:lvl1pPr>
          </a:lstStyle>
          <a:p>
            <a:pPr lvl="0">
              <a:defRPr sz="1800">
                <a:solidFill>
                  <a:srgbClr val="000000"/>
                </a:solidFill>
                <a:effectLst/>
              </a:defRPr>
            </a:pPr>
            <a:r>
              <a:rPr sz="4400">
                <a:solidFill>
                  <a:srgbClr val="FFFF00"/>
                </a:solidFill>
                <a:effectLst>
                  <a:outerShdw blurRad="38100" dist="38100" dir="2700000" rotWithShape="0">
                    <a:srgbClr val="000000">
                      <a:alpha val="43137"/>
                    </a:srgbClr>
                  </a:outerShdw>
                </a:effectLst>
              </a:rPr>
              <a:t>Module Target</a:t>
            </a:r>
          </a:p>
        </p:txBody>
      </p:sp>
      <p:sp>
        <p:nvSpPr>
          <p:cNvPr id="198" name="Shape 198"/>
          <p:cNvSpPr/>
          <p:nvPr/>
        </p:nvSpPr>
        <p:spPr>
          <a:xfrm>
            <a:off x="2042892" y="1045027"/>
            <a:ext cx="8354957" cy="5812973"/>
          </a:xfrm>
          <a:prstGeom prst="rect">
            <a:avLst/>
          </a:prstGeom>
          <a:solidFill>
            <a:srgbClr val="4472C4"/>
          </a:solidFill>
          <a:ln w="12700">
            <a:solidFill>
              <a:srgbClr val="32538F"/>
            </a:solidFill>
            <a:miter/>
          </a:ln>
        </p:spPr>
        <p:txBody>
          <a:bodyPr lIns="0" tIns="0" rIns="0" bIns="0" anchor="ctr"/>
          <a:lstStyle/>
          <a:p>
            <a:pPr lvl="0" algn="ctr">
              <a:defRPr>
                <a:solidFill>
                  <a:srgbClr val="FFFFFF"/>
                </a:solidFill>
              </a:defRPr>
            </a:pPr>
            <a:endParaRPr/>
          </a:p>
        </p:txBody>
      </p:sp>
      <p:sp>
        <p:nvSpPr>
          <p:cNvPr id="199" name="Shape 199"/>
          <p:cNvSpPr/>
          <p:nvPr/>
        </p:nvSpPr>
        <p:spPr>
          <a:xfrm>
            <a:off x="3426370" y="1213393"/>
            <a:ext cx="5588001" cy="4765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r>
              <a:rPr sz="2800" b="1">
                <a:solidFill>
                  <a:srgbClr val="FFFF00"/>
                </a:solidFill>
              </a:rPr>
              <a:t>LEARN:</a:t>
            </a:r>
          </a:p>
          <a:p>
            <a:pPr lvl="0"/>
            <a:endParaRPr sz="2400" b="1">
              <a:solidFill>
                <a:srgbClr val="FFFF00"/>
              </a:solidFill>
            </a:endParaRPr>
          </a:p>
          <a:p>
            <a:pPr marL="457200" lvl="0" indent="-457200">
              <a:buClr>
                <a:srgbClr val="FFFF00"/>
              </a:buClr>
              <a:buSzPct val="100000"/>
              <a:buFont typeface="Arial"/>
              <a:buChar char="•"/>
            </a:pPr>
            <a:r>
              <a:rPr sz="2400" b="1">
                <a:solidFill>
                  <a:srgbClr val="FFFF00"/>
                </a:solidFill>
              </a:rPr>
              <a:t>rules cannot be the result of an imposition</a:t>
            </a:r>
          </a:p>
          <a:p>
            <a:pPr marL="457200" lvl="0" indent="-457200">
              <a:buClr>
                <a:srgbClr val="FFFF00"/>
              </a:buClr>
              <a:buSzPct val="100000"/>
              <a:buFont typeface="Arial"/>
              <a:buChar char="•"/>
            </a:pPr>
            <a:r>
              <a:rPr sz="2400" b="1">
                <a:solidFill>
                  <a:srgbClr val="FFFF00"/>
                </a:solidFill>
              </a:rPr>
              <a:t>rules are made and shared together</a:t>
            </a:r>
          </a:p>
          <a:p>
            <a:pPr marL="457200" lvl="0" indent="-457200">
              <a:buClr>
                <a:srgbClr val="FFFF00"/>
              </a:buClr>
              <a:buSzPct val="100000"/>
              <a:buFont typeface="Arial"/>
              <a:buChar char="•"/>
            </a:pPr>
            <a:r>
              <a:rPr sz="2400" b="1">
                <a:solidFill>
                  <a:srgbClr val="FFFF00"/>
                </a:solidFill>
              </a:rPr>
              <a:t>if you respect this rules, you are part of the community</a:t>
            </a:r>
          </a:p>
          <a:p>
            <a:pPr marL="457200" lvl="0" indent="-457200">
              <a:buClr>
                <a:srgbClr val="FFFF00"/>
              </a:buClr>
              <a:buSzPct val="100000"/>
              <a:buFont typeface="Arial"/>
              <a:buChar char="•"/>
            </a:pPr>
            <a:r>
              <a:rPr sz="2400" b="1">
                <a:solidFill>
                  <a:srgbClr val="FFFF00"/>
                </a:solidFill>
              </a:rPr>
              <a:t>we are a community because we share rules that we have made together</a:t>
            </a:r>
          </a:p>
          <a:p>
            <a:pPr marL="457200" lvl="0" indent="-457200">
              <a:buClr>
                <a:srgbClr val="FFFF00"/>
              </a:buClr>
              <a:buSzPct val="100000"/>
              <a:buFont typeface="Arial"/>
              <a:buChar char="•"/>
            </a:pPr>
            <a:r>
              <a:rPr sz="2400" b="1">
                <a:solidFill>
                  <a:srgbClr val="FFFF00"/>
                </a:solidFill>
              </a:rPr>
              <a:t>we can change our rules by organizing new debates (how, when)</a:t>
            </a:r>
          </a:p>
        </p:txBody>
      </p:sp>
    </p:spTree>
    <p:extLst>
      <p:ext uri="{BB962C8B-B14F-4D97-AF65-F5344CB8AC3E}">
        <p14:creationId xmlns:p14="http://schemas.microsoft.com/office/powerpoint/2010/main" val="829735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Shape 201"/>
          <p:cNvSpPr>
            <a:spLocks noGrp="1"/>
          </p:cNvSpPr>
          <p:nvPr>
            <p:ph type="title"/>
          </p:nvPr>
        </p:nvSpPr>
        <p:spPr>
          <a:xfrm>
            <a:off x="0" y="1"/>
            <a:ext cx="12192000" cy="1175656"/>
          </a:xfrm>
          <a:prstGeom prst="rect">
            <a:avLst/>
          </a:prstGeom>
          <a:solidFill>
            <a:srgbClr val="70AD47"/>
          </a:solidFill>
        </p:spPr>
        <p:txBody>
          <a:bodyPr lIns="0" tIns="0" rIns="0" bIns="0"/>
          <a:lstStyle>
            <a:lvl1pPr algn="ctr">
              <a:defRPr>
                <a:solidFill>
                  <a:srgbClr val="FFFF00"/>
                </a:solidFill>
              </a:defRPr>
            </a:lvl1pPr>
          </a:lstStyle>
          <a:p>
            <a:pPr lvl="0">
              <a:defRPr sz="1800">
                <a:solidFill>
                  <a:srgbClr val="000000"/>
                </a:solidFill>
              </a:defRPr>
            </a:pPr>
            <a:r>
              <a:rPr sz="4400">
                <a:solidFill>
                  <a:srgbClr val="FFFF00"/>
                </a:solidFill>
              </a:rPr>
              <a:t>Module Content</a:t>
            </a:r>
          </a:p>
        </p:txBody>
      </p:sp>
      <p:grpSp>
        <p:nvGrpSpPr>
          <p:cNvPr id="204" name="Group 204"/>
          <p:cNvGrpSpPr/>
          <p:nvPr/>
        </p:nvGrpSpPr>
        <p:grpSpPr>
          <a:xfrm>
            <a:off x="2910114" y="1962251"/>
            <a:ext cx="6371772" cy="4564744"/>
            <a:chOff x="0" y="0"/>
            <a:chExt cx="6371771" cy="4564743"/>
          </a:xfrm>
        </p:grpSpPr>
        <p:sp>
          <p:nvSpPr>
            <p:cNvPr id="202" name="Shape 202"/>
            <p:cNvSpPr/>
            <p:nvPr/>
          </p:nvSpPr>
          <p:spPr>
            <a:xfrm>
              <a:off x="-1" y="-1"/>
              <a:ext cx="6371773" cy="4564745"/>
            </a:xfrm>
            <a:prstGeom prst="rect">
              <a:avLst/>
            </a:prstGeom>
            <a:solidFill>
              <a:srgbClr val="FFFF00"/>
            </a:solidFill>
            <a:ln w="12700" cap="flat">
              <a:noFill/>
              <a:miter lim="400000"/>
            </a:ln>
            <a:effectLst/>
          </p:spPr>
          <p:txBody>
            <a:bodyPr wrap="square" lIns="0" tIns="0" rIns="0" bIns="0" numCol="1" anchor="ctr">
              <a:noAutofit/>
            </a:bodyPr>
            <a:lstStyle/>
            <a:p>
              <a:pPr lvl="0" algn="just">
                <a:defRPr b="1"/>
              </a:pPr>
              <a:endParaRPr/>
            </a:p>
          </p:txBody>
        </p:sp>
        <p:sp>
          <p:nvSpPr>
            <p:cNvPr id="203" name="Shape 203"/>
            <p:cNvSpPr/>
            <p:nvPr/>
          </p:nvSpPr>
          <p:spPr>
            <a:xfrm>
              <a:off x="-1" y="776151"/>
              <a:ext cx="6371773" cy="30124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p>
              <a:pPr marL="342899" lvl="0" indent="-342899" algn="just">
                <a:buClr>
                  <a:srgbClr val="000000"/>
                </a:buClr>
                <a:buSzPct val="100000"/>
                <a:buFont typeface="Arial"/>
                <a:buChar char="•"/>
              </a:pPr>
              <a:r>
                <a:rPr sz="2000"/>
                <a:t>What it means to debate</a:t>
              </a:r>
            </a:p>
            <a:p>
              <a:pPr marL="342899" lvl="0" indent="-342899" algn="just">
                <a:buClr>
                  <a:srgbClr val="000000"/>
                </a:buClr>
                <a:buSzPct val="100000"/>
                <a:buFont typeface="Arial"/>
                <a:buChar char="•"/>
              </a:pPr>
              <a:r>
                <a:rPr sz="2000"/>
                <a:t>Learning how to organise a debate</a:t>
              </a:r>
            </a:p>
            <a:p>
              <a:pPr marL="342899" lvl="0" indent="-342899" algn="just">
                <a:buClr>
                  <a:srgbClr val="000000"/>
                </a:buClr>
                <a:buSzPct val="100000"/>
                <a:buFont typeface="Arial"/>
                <a:buChar char="•"/>
              </a:pPr>
              <a:r>
                <a:rPr sz="2000"/>
                <a:t>Debating on a subject matter regarding efforts to define shared rules for the whole community</a:t>
              </a:r>
            </a:p>
            <a:p>
              <a:pPr marL="342899" lvl="0" indent="-342899" algn="just">
                <a:buClr>
                  <a:srgbClr val="000000"/>
                </a:buClr>
                <a:buSzPct val="100000"/>
                <a:buFont typeface="Arial"/>
                <a:buChar char="•"/>
              </a:pPr>
              <a:r>
                <a:rPr sz="2000"/>
                <a:t>Definition of voting rule</a:t>
              </a:r>
            </a:p>
            <a:p>
              <a:pPr marL="342899" lvl="0" indent="-342899" algn="just">
                <a:buClr>
                  <a:srgbClr val="000000"/>
                </a:buClr>
                <a:buSzPct val="100000"/>
                <a:buFont typeface="Arial"/>
                <a:buChar char="•"/>
              </a:pPr>
              <a:r>
                <a:rPr sz="2000"/>
                <a:t>The formalisation of rules and their applicability</a:t>
              </a:r>
            </a:p>
            <a:p>
              <a:pPr marL="342899" lvl="0" indent="-342899" algn="just">
                <a:buClr>
                  <a:srgbClr val="000000"/>
                </a:buClr>
                <a:buSzPct val="100000"/>
                <a:buFont typeface="Arial"/>
                <a:buChar char="•"/>
              </a:pPr>
              <a:r>
                <a:rPr sz="2000"/>
                <a:t>Publication and implementation of the made and voted rules</a:t>
              </a:r>
            </a:p>
            <a:p>
              <a:pPr marL="342899" lvl="0" indent="-342899" algn="just">
                <a:buClr>
                  <a:srgbClr val="000000"/>
                </a:buClr>
                <a:buSzPct val="100000"/>
                <a:buFont typeface="Arial"/>
                <a:buChar char="•"/>
              </a:pPr>
              <a:r>
                <a:rPr sz="2000"/>
                <a:t>Chronicle of a debate: what we debated, what we decided, why we decided, opinion compared</a:t>
              </a:r>
            </a:p>
          </p:txBody>
        </p:sp>
      </p:grpSp>
      <p:sp>
        <p:nvSpPr>
          <p:cNvPr id="205" name="Shape 205"/>
          <p:cNvSpPr/>
          <p:nvPr/>
        </p:nvSpPr>
        <p:spPr>
          <a:xfrm>
            <a:off x="378321" y="1178449"/>
            <a:ext cx="11435358" cy="1513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defRPr sz="2400"/>
            </a:lvl1pPr>
          </a:lstStyle>
          <a:p>
            <a:pPr lvl="0">
              <a:defRPr sz="1800"/>
            </a:pPr>
            <a:r>
              <a:rPr sz="2400"/>
              <a:t>This is an example of a well-structured and complex debate corresponding to a two months’ activity, structured in several stages. More than one teacher is involved.</a:t>
            </a:r>
            <a:endParaRPr sz="2400" b="1"/>
          </a:p>
        </p:txBody>
      </p:sp>
    </p:spTree>
    <p:extLst>
      <p:ext uri="{BB962C8B-B14F-4D97-AF65-F5344CB8AC3E}">
        <p14:creationId xmlns:p14="http://schemas.microsoft.com/office/powerpoint/2010/main" val="3403657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p:cNvSpPr>
          <p:nvPr>
            <p:ph type="title"/>
          </p:nvPr>
        </p:nvSpPr>
        <p:spPr>
          <a:xfrm>
            <a:off x="563042" y="225425"/>
            <a:ext cx="10515601" cy="1325563"/>
          </a:xfrm>
          <a:prstGeom prst="rect">
            <a:avLst/>
          </a:prstGeom>
          <a:solidFill>
            <a:srgbClr val="70AD47"/>
          </a:solidFill>
        </p:spPr>
        <p:txBody>
          <a:bodyPr lIns="0" tIns="0" rIns="0" bIns="0"/>
          <a:lstStyle>
            <a:lvl1pPr algn="ctr">
              <a:defRPr>
                <a:solidFill>
                  <a:srgbClr val="FFFFFF"/>
                </a:solidFill>
              </a:defRPr>
            </a:lvl1pPr>
          </a:lstStyle>
          <a:p>
            <a:pPr lvl="0">
              <a:defRPr sz="1800">
                <a:solidFill>
                  <a:srgbClr val="000000"/>
                </a:solidFill>
              </a:defRPr>
            </a:pPr>
            <a:r>
              <a:rPr sz="4400">
                <a:solidFill>
                  <a:srgbClr val="FFFFFF"/>
                </a:solidFill>
              </a:rPr>
              <a:t>Organization of the educational project</a:t>
            </a:r>
          </a:p>
        </p:txBody>
      </p:sp>
      <p:sp>
        <p:nvSpPr>
          <p:cNvPr id="208" name="Shape 208"/>
          <p:cNvSpPr>
            <a:spLocks noGrp="1"/>
          </p:cNvSpPr>
          <p:nvPr>
            <p:ph type="body" idx="1"/>
          </p:nvPr>
        </p:nvSpPr>
        <p:spPr>
          <a:xfrm>
            <a:off x="-49783" y="1514816"/>
            <a:ext cx="11444587" cy="4491634"/>
          </a:xfrm>
          <a:prstGeom prst="rect">
            <a:avLst/>
          </a:prstGeom>
        </p:spPr>
        <p:txBody>
          <a:bodyPr/>
          <a:lstStyle>
            <a:lvl1pPr marL="0" indent="0" algn="ctr">
              <a:buSzTx/>
              <a:buNone/>
              <a:defRPr sz="2600"/>
            </a:lvl1pPr>
          </a:lstStyle>
          <a:p>
            <a:pPr lvl="0">
              <a:defRPr sz="1800"/>
            </a:pPr>
            <a:r>
              <a:rPr sz="2600"/>
              <a:t>Duration of the activity: 3 months. Number of hours worked: 6/8 per week</a:t>
            </a:r>
          </a:p>
        </p:txBody>
      </p:sp>
      <p:grpSp>
        <p:nvGrpSpPr>
          <p:cNvPr id="211" name="Group 211"/>
          <p:cNvGrpSpPr/>
          <p:nvPr/>
        </p:nvGrpSpPr>
        <p:grpSpPr>
          <a:xfrm>
            <a:off x="503957" y="2216729"/>
            <a:ext cx="2544043" cy="1282863"/>
            <a:chOff x="0" y="0"/>
            <a:chExt cx="2544042" cy="1282862"/>
          </a:xfrm>
        </p:grpSpPr>
        <p:sp>
          <p:nvSpPr>
            <p:cNvPr id="209" name="Shape 209"/>
            <p:cNvSpPr/>
            <p:nvPr/>
          </p:nvSpPr>
          <p:spPr>
            <a:xfrm>
              <a:off x="0" y="-1"/>
              <a:ext cx="2544042" cy="128286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4B183"/>
            </a:solidFill>
            <a:ln w="12700" cap="flat">
              <a:solidFill>
                <a:srgbClr val="32538F"/>
              </a:solidFill>
              <a:prstDash val="solid"/>
              <a:miter lim="800000"/>
            </a:ln>
            <a:effectLst/>
          </p:spPr>
          <p:txBody>
            <a:bodyPr wrap="square" lIns="0" tIns="0" rIns="0" bIns="0" numCol="1" anchor="ctr">
              <a:noAutofit/>
            </a:bodyPr>
            <a:lstStyle/>
            <a:p>
              <a:pPr lvl="0" algn="ctr">
                <a:defRPr b="1"/>
              </a:pPr>
              <a:endParaRPr/>
            </a:p>
          </p:txBody>
        </p:sp>
        <p:sp>
          <p:nvSpPr>
            <p:cNvPr id="210" name="Shape 210"/>
            <p:cNvSpPr/>
            <p:nvPr/>
          </p:nvSpPr>
          <p:spPr>
            <a:xfrm>
              <a:off x="372565" y="62310"/>
              <a:ext cx="1798910" cy="11582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b="1"/>
              </a:lvl1pPr>
            </a:lstStyle>
            <a:p>
              <a:pPr lvl="0">
                <a:defRPr b="0"/>
              </a:pPr>
              <a:r>
                <a:rPr b="1"/>
                <a:t>Debating to define a rule applied by the community</a:t>
              </a:r>
            </a:p>
          </p:txBody>
        </p:sp>
      </p:grpSp>
      <p:grpSp>
        <p:nvGrpSpPr>
          <p:cNvPr id="214" name="Group 214"/>
          <p:cNvGrpSpPr/>
          <p:nvPr/>
        </p:nvGrpSpPr>
        <p:grpSpPr>
          <a:xfrm>
            <a:off x="3297382" y="1896469"/>
            <a:ext cx="8255990" cy="2110741"/>
            <a:chOff x="0" y="-279399"/>
            <a:chExt cx="8255989" cy="2110739"/>
          </a:xfrm>
        </p:grpSpPr>
        <p:sp>
          <p:nvSpPr>
            <p:cNvPr id="212" name="Shape 212"/>
            <p:cNvSpPr/>
            <p:nvPr/>
          </p:nvSpPr>
          <p:spPr>
            <a:xfrm>
              <a:off x="0" y="72851"/>
              <a:ext cx="8255990" cy="1406237"/>
            </a:xfrm>
            <a:prstGeom prst="rect">
              <a:avLst/>
            </a:prstGeom>
            <a:solidFill>
              <a:srgbClr val="FFC000"/>
            </a:solidFill>
            <a:ln w="12700" cap="flat">
              <a:solidFill>
                <a:srgbClr val="32538F"/>
              </a:solidFill>
              <a:prstDash val="solid"/>
              <a:miter lim="800000"/>
            </a:ln>
            <a:effectLst/>
          </p:spPr>
          <p:txBody>
            <a:bodyPr wrap="square" lIns="0" tIns="0" rIns="0" bIns="0" numCol="1" anchor="ctr">
              <a:noAutofit/>
            </a:bodyPr>
            <a:lstStyle/>
            <a:p>
              <a:pPr lvl="0" algn="just">
                <a:defRPr sz="2000" b="1"/>
              </a:pPr>
              <a:endParaRPr/>
            </a:p>
          </p:txBody>
        </p:sp>
        <p:sp>
          <p:nvSpPr>
            <p:cNvPr id="213" name="Shape 213"/>
            <p:cNvSpPr/>
            <p:nvPr/>
          </p:nvSpPr>
          <p:spPr>
            <a:xfrm>
              <a:off x="0" y="-279400"/>
              <a:ext cx="8255990" cy="21107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p>
              <a:pPr lvl="0" algn="just"/>
              <a:endParaRPr>
                <a:solidFill>
                  <a:srgbClr val="FFFFFF"/>
                </a:solidFill>
              </a:endParaRPr>
            </a:p>
            <a:p>
              <a:pPr lvl="0" algn="just"/>
              <a:r>
                <a:rPr sz="2000" b="1"/>
                <a:t>Debating a topic whom you have different positions about. Arriving at the rules for the debate conduct. Testing the rules. The revision of the rules. The redefinition of the rules. Achieving a vote (rules for voting). The formalization of the process outcome in the form of a 'Rule of the School Procedure.'</a:t>
              </a:r>
            </a:p>
          </p:txBody>
        </p:sp>
      </p:grpSp>
      <p:grpSp>
        <p:nvGrpSpPr>
          <p:cNvPr id="217" name="Group 217"/>
          <p:cNvGrpSpPr/>
          <p:nvPr/>
        </p:nvGrpSpPr>
        <p:grpSpPr>
          <a:xfrm>
            <a:off x="3297382" y="3826221"/>
            <a:ext cx="8255990" cy="1424941"/>
            <a:chOff x="0" y="133350"/>
            <a:chExt cx="8255989" cy="1424939"/>
          </a:xfrm>
        </p:grpSpPr>
        <p:sp>
          <p:nvSpPr>
            <p:cNvPr id="215" name="Shape 215"/>
            <p:cNvSpPr/>
            <p:nvPr/>
          </p:nvSpPr>
          <p:spPr>
            <a:xfrm>
              <a:off x="0" y="138903"/>
              <a:ext cx="8255990" cy="1413834"/>
            </a:xfrm>
            <a:prstGeom prst="rect">
              <a:avLst/>
            </a:prstGeom>
            <a:solidFill>
              <a:srgbClr val="FFC000"/>
            </a:solidFill>
            <a:ln w="12700" cap="flat">
              <a:solidFill>
                <a:srgbClr val="32538F"/>
              </a:solidFill>
              <a:prstDash val="solid"/>
              <a:miter lim="800000"/>
            </a:ln>
            <a:effectLst/>
          </p:spPr>
          <p:txBody>
            <a:bodyPr wrap="square" lIns="0" tIns="0" rIns="0" bIns="0" numCol="1" anchor="ctr">
              <a:noAutofit/>
            </a:bodyPr>
            <a:lstStyle/>
            <a:p>
              <a:pPr lvl="0" algn="ctr">
                <a:defRPr b="1"/>
              </a:pPr>
              <a:endParaRPr/>
            </a:p>
          </p:txBody>
        </p:sp>
        <p:sp>
          <p:nvSpPr>
            <p:cNvPr id="216" name="Shape 216"/>
            <p:cNvSpPr/>
            <p:nvPr/>
          </p:nvSpPr>
          <p:spPr>
            <a:xfrm>
              <a:off x="0" y="133350"/>
              <a:ext cx="8255990" cy="14249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just">
                <a:defRPr b="1"/>
              </a:lvl1pPr>
            </a:lstStyle>
            <a:p>
              <a:pPr lvl="0">
                <a:defRPr b="0"/>
              </a:pPr>
              <a:r>
                <a:rPr b="1"/>
                <a:t>How the different Countries in the world establish common rules. The class is divided into groups of 3-4 pupils. Each group works on a different form of state organisation. Some groups work on the meaning of specific terms (constitution, party, referendum, debate, implementing powers...). Sharing and discussion of the detailed studies of the individual groups.</a:t>
              </a:r>
            </a:p>
          </p:txBody>
        </p:sp>
      </p:grpSp>
      <p:grpSp>
        <p:nvGrpSpPr>
          <p:cNvPr id="220" name="Group 220"/>
          <p:cNvGrpSpPr/>
          <p:nvPr/>
        </p:nvGrpSpPr>
        <p:grpSpPr>
          <a:xfrm>
            <a:off x="287481" y="3828855"/>
            <a:ext cx="2760520" cy="1424941"/>
            <a:chOff x="0" y="0"/>
            <a:chExt cx="2760519" cy="1424939"/>
          </a:xfrm>
        </p:grpSpPr>
        <p:sp>
          <p:nvSpPr>
            <p:cNvPr id="218" name="Shape 218"/>
            <p:cNvSpPr/>
            <p:nvPr/>
          </p:nvSpPr>
          <p:spPr>
            <a:xfrm>
              <a:off x="0" y="1925"/>
              <a:ext cx="2760520" cy="14210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4B183"/>
            </a:solidFill>
            <a:ln w="12700" cap="flat">
              <a:solidFill>
                <a:srgbClr val="32538F"/>
              </a:solidFill>
              <a:prstDash val="solid"/>
              <a:miter lim="800000"/>
            </a:ln>
            <a:effectLst/>
          </p:spPr>
          <p:txBody>
            <a:bodyPr wrap="square" lIns="0" tIns="0" rIns="0" bIns="0" numCol="1" anchor="ctr">
              <a:noAutofit/>
            </a:bodyPr>
            <a:lstStyle/>
            <a:p>
              <a:pPr lvl="0" algn="ctr">
                <a:defRPr b="1"/>
              </a:pPr>
              <a:endParaRPr/>
            </a:p>
          </p:txBody>
        </p:sp>
        <p:sp>
          <p:nvSpPr>
            <p:cNvPr id="219" name="Shape 219"/>
            <p:cNvSpPr/>
            <p:nvPr/>
          </p:nvSpPr>
          <p:spPr>
            <a:xfrm>
              <a:off x="404269" y="0"/>
              <a:ext cx="1951981" cy="14249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b="1"/>
              </a:lvl1pPr>
            </a:lstStyle>
            <a:p>
              <a:pPr lvl="0">
                <a:defRPr b="0"/>
              </a:pPr>
              <a:r>
                <a:rPr b="1"/>
                <a:t>Investigating how the different Countries in the world draft a law </a:t>
              </a:r>
            </a:p>
          </p:txBody>
        </p:sp>
      </p:grpSp>
      <p:grpSp>
        <p:nvGrpSpPr>
          <p:cNvPr id="223" name="Group 223"/>
          <p:cNvGrpSpPr/>
          <p:nvPr/>
        </p:nvGrpSpPr>
        <p:grpSpPr>
          <a:xfrm>
            <a:off x="348094" y="5542150"/>
            <a:ext cx="2540250" cy="1149597"/>
            <a:chOff x="0" y="0"/>
            <a:chExt cx="2540248" cy="1149596"/>
          </a:xfrm>
        </p:grpSpPr>
        <p:sp>
          <p:nvSpPr>
            <p:cNvPr id="221" name="Shape 221"/>
            <p:cNvSpPr/>
            <p:nvPr/>
          </p:nvSpPr>
          <p:spPr>
            <a:xfrm>
              <a:off x="-1" y="-1"/>
              <a:ext cx="2540249" cy="114959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4B183"/>
            </a:solidFill>
            <a:ln w="12700" cap="flat">
              <a:solidFill>
                <a:srgbClr val="32538F"/>
              </a:solidFill>
              <a:prstDash val="solid"/>
              <a:miter lim="800000"/>
            </a:ln>
            <a:effectLst/>
          </p:spPr>
          <p:txBody>
            <a:bodyPr wrap="square" lIns="0" tIns="0" rIns="0" bIns="0" numCol="1" anchor="ctr">
              <a:noAutofit/>
            </a:bodyPr>
            <a:lstStyle/>
            <a:p>
              <a:pPr lvl="0" algn="ctr">
                <a:defRPr>
                  <a:solidFill>
                    <a:srgbClr val="FFFFFF"/>
                  </a:solidFill>
                </a:defRPr>
              </a:pPr>
              <a:endParaRPr/>
            </a:p>
          </p:txBody>
        </p:sp>
        <p:sp>
          <p:nvSpPr>
            <p:cNvPr id="222" name="Shape 222"/>
            <p:cNvSpPr/>
            <p:nvPr/>
          </p:nvSpPr>
          <p:spPr>
            <a:xfrm>
              <a:off x="372010" y="129027"/>
              <a:ext cx="1796228" cy="8915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b="1"/>
              </a:lvl1pPr>
            </a:lstStyle>
            <a:p>
              <a:pPr lvl="0">
                <a:defRPr b="0"/>
              </a:pPr>
              <a:r>
                <a:rPr b="1"/>
                <a:t>Building an imaginary Country</a:t>
              </a:r>
            </a:p>
          </p:txBody>
        </p:sp>
      </p:grpSp>
      <p:grpSp>
        <p:nvGrpSpPr>
          <p:cNvPr id="226" name="Group 226"/>
          <p:cNvGrpSpPr/>
          <p:nvPr/>
        </p:nvGrpSpPr>
        <p:grpSpPr>
          <a:xfrm>
            <a:off x="3297382" y="5411523"/>
            <a:ext cx="8255990" cy="1315850"/>
            <a:chOff x="0" y="187895"/>
            <a:chExt cx="8255989" cy="1315849"/>
          </a:xfrm>
        </p:grpSpPr>
        <p:sp>
          <p:nvSpPr>
            <p:cNvPr id="224" name="Shape 224"/>
            <p:cNvSpPr/>
            <p:nvPr/>
          </p:nvSpPr>
          <p:spPr>
            <a:xfrm>
              <a:off x="0" y="187895"/>
              <a:ext cx="8255990" cy="1315850"/>
            </a:xfrm>
            <a:prstGeom prst="rect">
              <a:avLst/>
            </a:prstGeom>
            <a:solidFill>
              <a:srgbClr val="FFC000"/>
            </a:solidFill>
            <a:ln w="12700" cap="flat">
              <a:solidFill>
                <a:srgbClr val="32538F"/>
              </a:solidFill>
              <a:prstDash val="solid"/>
              <a:miter lim="800000"/>
            </a:ln>
            <a:effectLst/>
          </p:spPr>
          <p:txBody>
            <a:bodyPr wrap="square" lIns="0" tIns="0" rIns="0" bIns="0" numCol="1" anchor="ctr">
              <a:noAutofit/>
            </a:bodyPr>
            <a:lstStyle/>
            <a:p>
              <a:pPr lvl="0" algn="ctr">
                <a:defRPr b="1"/>
              </a:pPr>
              <a:endParaRPr/>
            </a:p>
          </p:txBody>
        </p:sp>
        <p:sp>
          <p:nvSpPr>
            <p:cNvPr id="225" name="Shape 225"/>
            <p:cNvSpPr/>
            <p:nvPr/>
          </p:nvSpPr>
          <p:spPr>
            <a:xfrm>
              <a:off x="0" y="266699"/>
              <a:ext cx="8255990" cy="11582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b="1"/>
              </a:lvl1pPr>
            </a:lstStyle>
            <a:p>
              <a:pPr lvl="0">
                <a:defRPr b="0"/>
              </a:pPr>
              <a:r>
                <a:rPr b="1"/>
                <a:t>The class is subdivided into groups of three pupils. Every group has to create an imaginary Country, thinking a flag, a constitution with basic rules, a political organization. In this case, the unit intersects the one of geography (the physical, economic, social description of the Country).</a:t>
              </a:r>
            </a:p>
          </p:txBody>
        </p:sp>
      </p:grpSp>
      <p:grpSp>
        <p:nvGrpSpPr>
          <p:cNvPr id="229" name="Group 229"/>
          <p:cNvGrpSpPr/>
          <p:nvPr/>
        </p:nvGrpSpPr>
        <p:grpSpPr>
          <a:xfrm>
            <a:off x="124690" y="1890988"/>
            <a:ext cx="358175" cy="358141"/>
            <a:chOff x="4605" y="0"/>
            <a:chExt cx="358173" cy="358140"/>
          </a:xfrm>
        </p:grpSpPr>
        <p:sp>
          <p:nvSpPr>
            <p:cNvPr id="227" name="Shape 227"/>
            <p:cNvSpPr/>
            <p:nvPr/>
          </p:nvSpPr>
          <p:spPr>
            <a:xfrm>
              <a:off x="4605" y="32399"/>
              <a:ext cx="358175" cy="293342"/>
            </a:xfrm>
            <a:prstGeom prst="heptagon">
              <a:avLst/>
            </a:prstGeom>
            <a:solidFill>
              <a:srgbClr val="ED7D31"/>
            </a:solidFill>
            <a:ln w="12700" cap="flat">
              <a:solidFill>
                <a:srgbClr val="32538F"/>
              </a:solidFill>
              <a:prstDash val="solid"/>
              <a:miter lim="800000"/>
            </a:ln>
            <a:effectLst/>
          </p:spPr>
          <p:txBody>
            <a:bodyPr wrap="square" lIns="0" tIns="0" rIns="0" bIns="0" numCol="1" anchor="ctr">
              <a:noAutofit/>
            </a:bodyPr>
            <a:lstStyle/>
            <a:p>
              <a:pPr lvl="0" algn="ctr">
                <a:defRPr>
                  <a:solidFill>
                    <a:srgbClr val="FFFFFF"/>
                  </a:solidFill>
                </a:defRPr>
              </a:pPr>
              <a:endParaRPr/>
            </a:p>
          </p:txBody>
        </p:sp>
        <p:sp>
          <p:nvSpPr>
            <p:cNvPr id="228" name="Shape 228"/>
            <p:cNvSpPr/>
            <p:nvPr/>
          </p:nvSpPr>
          <p:spPr>
            <a:xfrm>
              <a:off x="40075" y="-1"/>
              <a:ext cx="287235" cy="3581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a:solidFill>
                    <a:srgbClr val="FFFFFF"/>
                  </a:solidFill>
                </a:defRPr>
              </a:lvl1pPr>
            </a:lstStyle>
            <a:p>
              <a:pPr lvl="0">
                <a:defRPr>
                  <a:solidFill>
                    <a:srgbClr val="000000"/>
                  </a:solidFill>
                </a:defRPr>
              </a:pPr>
              <a:r>
                <a:rPr>
                  <a:solidFill>
                    <a:srgbClr val="FFFFFF"/>
                  </a:solidFill>
                </a:rPr>
                <a:t>1</a:t>
              </a:r>
            </a:p>
          </p:txBody>
        </p:sp>
      </p:grpSp>
      <p:grpSp>
        <p:nvGrpSpPr>
          <p:cNvPr id="232" name="Group 232"/>
          <p:cNvGrpSpPr/>
          <p:nvPr/>
        </p:nvGrpSpPr>
        <p:grpSpPr>
          <a:xfrm>
            <a:off x="117764" y="3486115"/>
            <a:ext cx="320557" cy="358141"/>
            <a:chOff x="4121" y="0"/>
            <a:chExt cx="320556" cy="358140"/>
          </a:xfrm>
        </p:grpSpPr>
        <p:sp>
          <p:nvSpPr>
            <p:cNvPr id="230" name="Shape 230"/>
            <p:cNvSpPr/>
            <p:nvPr/>
          </p:nvSpPr>
          <p:spPr>
            <a:xfrm>
              <a:off x="4121" y="13474"/>
              <a:ext cx="320557" cy="331192"/>
            </a:xfrm>
            <a:prstGeom prst="heptagon">
              <a:avLst/>
            </a:prstGeom>
            <a:solidFill>
              <a:srgbClr val="ED7D31"/>
            </a:solidFill>
            <a:ln w="12700" cap="flat">
              <a:solidFill>
                <a:srgbClr val="32538F"/>
              </a:solidFill>
              <a:prstDash val="solid"/>
              <a:miter lim="800000"/>
            </a:ln>
            <a:effectLst/>
          </p:spPr>
          <p:txBody>
            <a:bodyPr wrap="square" lIns="0" tIns="0" rIns="0" bIns="0" numCol="1" anchor="ctr">
              <a:noAutofit/>
            </a:bodyPr>
            <a:lstStyle/>
            <a:p>
              <a:pPr lvl="0" algn="ctr">
                <a:defRPr>
                  <a:solidFill>
                    <a:srgbClr val="FFFFFF"/>
                  </a:solidFill>
                </a:defRPr>
              </a:pPr>
              <a:endParaRPr/>
            </a:p>
          </p:txBody>
        </p:sp>
        <p:sp>
          <p:nvSpPr>
            <p:cNvPr id="231" name="Shape 231"/>
            <p:cNvSpPr/>
            <p:nvPr/>
          </p:nvSpPr>
          <p:spPr>
            <a:xfrm>
              <a:off x="35866" y="0"/>
              <a:ext cx="257067" cy="3581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a:solidFill>
                    <a:srgbClr val="FFFFFF"/>
                  </a:solidFill>
                </a:defRPr>
              </a:lvl1pPr>
            </a:lstStyle>
            <a:p>
              <a:pPr lvl="0">
                <a:defRPr>
                  <a:solidFill>
                    <a:srgbClr val="000000"/>
                  </a:solidFill>
                </a:defRPr>
              </a:pPr>
              <a:r>
                <a:rPr>
                  <a:solidFill>
                    <a:srgbClr val="FFFFFF"/>
                  </a:solidFill>
                </a:rPr>
                <a:t>2</a:t>
              </a:r>
            </a:p>
          </p:txBody>
        </p:sp>
      </p:grpSp>
      <p:grpSp>
        <p:nvGrpSpPr>
          <p:cNvPr id="235" name="Group 235"/>
          <p:cNvGrpSpPr/>
          <p:nvPr/>
        </p:nvGrpSpPr>
        <p:grpSpPr>
          <a:xfrm>
            <a:off x="106507" y="5363080"/>
            <a:ext cx="375348" cy="358141"/>
            <a:chOff x="4826" y="0"/>
            <a:chExt cx="375346" cy="358140"/>
          </a:xfrm>
        </p:grpSpPr>
        <p:sp>
          <p:nvSpPr>
            <p:cNvPr id="233" name="Shape 233"/>
            <p:cNvSpPr/>
            <p:nvPr/>
          </p:nvSpPr>
          <p:spPr>
            <a:xfrm>
              <a:off x="4826" y="27667"/>
              <a:ext cx="375347" cy="302806"/>
            </a:xfrm>
            <a:prstGeom prst="heptagon">
              <a:avLst/>
            </a:prstGeom>
            <a:solidFill>
              <a:srgbClr val="ED7D31"/>
            </a:solidFill>
            <a:ln w="12700" cap="flat">
              <a:solidFill>
                <a:srgbClr val="32538F"/>
              </a:solidFill>
              <a:prstDash val="solid"/>
              <a:miter lim="800000"/>
            </a:ln>
            <a:effectLst/>
          </p:spPr>
          <p:txBody>
            <a:bodyPr wrap="square" lIns="0" tIns="0" rIns="0" bIns="0" numCol="1" anchor="ctr">
              <a:noAutofit/>
            </a:bodyPr>
            <a:lstStyle/>
            <a:p>
              <a:pPr lvl="0" algn="ctr">
                <a:defRPr>
                  <a:solidFill>
                    <a:srgbClr val="FFFFFF"/>
                  </a:solidFill>
                </a:defRPr>
              </a:pPr>
              <a:endParaRPr/>
            </a:p>
          </p:txBody>
        </p:sp>
        <p:sp>
          <p:nvSpPr>
            <p:cNvPr id="234" name="Shape 234"/>
            <p:cNvSpPr/>
            <p:nvPr/>
          </p:nvSpPr>
          <p:spPr>
            <a:xfrm>
              <a:off x="41997" y="0"/>
              <a:ext cx="301005" cy="35814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a:solidFill>
                    <a:srgbClr val="FFFFFF"/>
                  </a:solidFill>
                </a:defRPr>
              </a:lvl1pPr>
            </a:lstStyle>
            <a:p>
              <a:pPr lvl="0">
                <a:defRPr>
                  <a:solidFill>
                    <a:srgbClr val="000000"/>
                  </a:solidFill>
                </a:defRPr>
              </a:pPr>
              <a:r>
                <a:rPr>
                  <a:solidFill>
                    <a:srgbClr val="FFFFFF"/>
                  </a:solidFill>
                </a:rPr>
                <a:t>3</a:t>
              </a:r>
            </a:p>
          </p:txBody>
        </p:sp>
      </p:grpSp>
      <p:sp>
        <p:nvSpPr>
          <p:cNvPr id="236" name="Shape 236"/>
          <p:cNvSpPr/>
          <p:nvPr/>
        </p:nvSpPr>
        <p:spPr>
          <a:xfrm>
            <a:off x="124690" y="2364833"/>
            <a:ext cx="179088" cy="738585"/>
          </a:xfrm>
          <a:custGeom>
            <a:avLst/>
            <a:gdLst/>
            <a:ahLst/>
            <a:cxnLst>
              <a:cxn ang="0">
                <a:pos x="wd2" y="hd2"/>
              </a:cxn>
              <a:cxn ang="5400000">
                <a:pos x="wd2" y="hd2"/>
              </a:cxn>
              <a:cxn ang="10800000">
                <a:pos x="wd2" y="hd2"/>
              </a:cxn>
              <a:cxn ang="16200000">
                <a:pos x="wd2" y="hd2"/>
              </a:cxn>
            </a:cxnLst>
            <a:rect l="0" t="0" r="r" b="b"/>
            <a:pathLst>
              <a:path w="21600" h="21600" extrusionOk="0">
                <a:moveTo>
                  <a:pt x="0" y="18981"/>
                </a:moveTo>
                <a:lnTo>
                  <a:pt x="5400" y="18981"/>
                </a:lnTo>
                <a:lnTo>
                  <a:pt x="5400" y="0"/>
                </a:lnTo>
                <a:lnTo>
                  <a:pt x="16200" y="0"/>
                </a:lnTo>
                <a:lnTo>
                  <a:pt x="16200" y="18981"/>
                </a:lnTo>
                <a:lnTo>
                  <a:pt x="21600" y="18981"/>
                </a:lnTo>
                <a:lnTo>
                  <a:pt x="10800" y="21600"/>
                </a:lnTo>
                <a:close/>
              </a:path>
            </a:pathLst>
          </a:custGeom>
          <a:solidFill>
            <a:srgbClr val="4472C4"/>
          </a:solidFill>
          <a:ln w="12700">
            <a:solidFill>
              <a:srgbClr val="32538F"/>
            </a:solidFill>
            <a:miter/>
          </a:ln>
        </p:spPr>
        <p:txBody>
          <a:bodyPr lIns="0" tIns="0" rIns="0" bIns="0" anchor="ctr"/>
          <a:lstStyle/>
          <a:p>
            <a:pPr lvl="0" algn="ctr">
              <a:defRPr>
                <a:solidFill>
                  <a:srgbClr val="FFFFFF"/>
                </a:solidFill>
              </a:defRPr>
            </a:pPr>
            <a:endParaRPr/>
          </a:p>
        </p:txBody>
      </p:sp>
      <p:sp>
        <p:nvSpPr>
          <p:cNvPr id="237" name="Shape 237"/>
          <p:cNvSpPr/>
          <p:nvPr/>
        </p:nvSpPr>
        <p:spPr>
          <a:xfrm>
            <a:off x="106507" y="4249225"/>
            <a:ext cx="171534" cy="845288"/>
          </a:xfrm>
          <a:custGeom>
            <a:avLst/>
            <a:gdLst/>
            <a:ahLst/>
            <a:cxnLst>
              <a:cxn ang="0">
                <a:pos x="wd2" y="hd2"/>
              </a:cxn>
              <a:cxn ang="5400000">
                <a:pos x="wd2" y="hd2"/>
              </a:cxn>
              <a:cxn ang="10800000">
                <a:pos x="wd2" y="hd2"/>
              </a:cxn>
              <a:cxn ang="16200000">
                <a:pos x="wd2" y="hd2"/>
              </a:cxn>
            </a:cxnLst>
            <a:rect l="0" t="0" r="r" b="b"/>
            <a:pathLst>
              <a:path w="21600" h="21600" extrusionOk="0">
                <a:moveTo>
                  <a:pt x="0" y="19408"/>
                </a:moveTo>
                <a:lnTo>
                  <a:pt x="5400" y="19408"/>
                </a:lnTo>
                <a:lnTo>
                  <a:pt x="5400" y="0"/>
                </a:lnTo>
                <a:lnTo>
                  <a:pt x="16200" y="0"/>
                </a:lnTo>
                <a:lnTo>
                  <a:pt x="16200" y="19408"/>
                </a:lnTo>
                <a:lnTo>
                  <a:pt x="21600" y="19408"/>
                </a:lnTo>
                <a:lnTo>
                  <a:pt x="10800" y="21600"/>
                </a:lnTo>
                <a:close/>
              </a:path>
            </a:pathLst>
          </a:custGeom>
          <a:solidFill>
            <a:srgbClr val="4472C4"/>
          </a:solidFill>
          <a:ln w="12700">
            <a:solidFill>
              <a:srgbClr val="32538F"/>
            </a:solidFill>
            <a:miter/>
          </a:ln>
        </p:spPr>
        <p:txBody>
          <a:bodyPr lIns="0" tIns="0" rIns="0" bIns="0" anchor="ctr"/>
          <a:lstStyle/>
          <a:p>
            <a:pPr lvl="0" algn="ctr">
              <a:defRPr>
                <a:solidFill>
                  <a:srgbClr val="FFFFFF"/>
                </a:solidFill>
              </a:defRPr>
            </a:pPr>
            <a:endParaRPr/>
          </a:p>
        </p:txBody>
      </p:sp>
    </p:spTree>
    <p:extLst>
      <p:ext uri="{BB962C8B-B14F-4D97-AF65-F5344CB8AC3E}">
        <p14:creationId xmlns:p14="http://schemas.microsoft.com/office/powerpoint/2010/main" val="1610710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Shape 239"/>
          <p:cNvSpPr>
            <a:spLocks noGrp="1"/>
          </p:cNvSpPr>
          <p:nvPr>
            <p:ph type="title"/>
          </p:nvPr>
        </p:nvSpPr>
        <p:spPr>
          <a:xfrm>
            <a:off x="838200" y="365124"/>
            <a:ext cx="10515600" cy="843191"/>
          </a:xfrm>
          <a:prstGeom prst="rect">
            <a:avLst/>
          </a:prstGeom>
          <a:solidFill>
            <a:srgbClr val="70AD47"/>
          </a:solidFill>
        </p:spPr>
        <p:txBody>
          <a:bodyPr lIns="0" tIns="0" rIns="0" bIns="0"/>
          <a:lstStyle>
            <a:lvl1pPr algn="ctr" defTabSz="822959">
              <a:defRPr sz="4860">
                <a:solidFill>
                  <a:srgbClr val="FFC000"/>
                </a:solidFill>
                <a:effectLst>
                  <a:outerShdw blurRad="34289" dist="34289" dir="2700000" rotWithShape="0">
                    <a:srgbClr val="000000">
                      <a:alpha val="43137"/>
                    </a:srgbClr>
                  </a:outerShdw>
                </a:effectLst>
              </a:defRPr>
            </a:lvl1pPr>
          </a:lstStyle>
          <a:p>
            <a:pPr lvl="0">
              <a:defRPr sz="1800">
                <a:solidFill>
                  <a:srgbClr val="000000"/>
                </a:solidFill>
                <a:effectLst/>
              </a:defRPr>
            </a:pPr>
            <a:r>
              <a:rPr sz="4860">
                <a:solidFill>
                  <a:srgbClr val="FFC000"/>
                </a:solidFill>
                <a:effectLst>
                  <a:outerShdw blurRad="34289" dist="34289" dir="2700000" rotWithShape="0">
                    <a:srgbClr val="000000">
                      <a:alpha val="43137"/>
                    </a:srgbClr>
                  </a:outerShdw>
                </a:effectLst>
              </a:rPr>
              <a:t>KEY WORDS</a:t>
            </a:r>
          </a:p>
        </p:txBody>
      </p:sp>
      <p:sp>
        <p:nvSpPr>
          <p:cNvPr id="240" name="Shape 240"/>
          <p:cNvSpPr>
            <a:spLocks noGrp="1"/>
          </p:cNvSpPr>
          <p:nvPr>
            <p:ph type="body" idx="1"/>
          </p:nvPr>
        </p:nvSpPr>
        <p:spPr>
          <a:xfrm>
            <a:off x="838200" y="1330035"/>
            <a:ext cx="10515600" cy="4846928"/>
          </a:xfrm>
          <a:prstGeom prst="rect">
            <a:avLst/>
          </a:prstGeom>
        </p:spPr>
        <p:txBody>
          <a:bodyPr/>
          <a:lstStyle/>
          <a:p>
            <a:pPr lvl="0"/>
            <a:endParaRPr/>
          </a:p>
        </p:txBody>
      </p:sp>
      <p:grpSp>
        <p:nvGrpSpPr>
          <p:cNvPr id="243" name="Group 243"/>
          <p:cNvGrpSpPr/>
          <p:nvPr/>
        </p:nvGrpSpPr>
        <p:grpSpPr>
          <a:xfrm>
            <a:off x="838199" y="-171566"/>
            <a:ext cx="4836887" cy="7686041"/>
            <a:chOff x="0" y="4089399"/>
            <a:chExt cx="4836886" cy="7686040"/>
          </a:xfrm>
        </p:grpSpPr>
        <p:sp>
          <p:nvSpPr>
            <p:cNvPr id="241" name="Shape 241"/>
            <p:cNvSpPr/>
            <p:nvPr/>
          </p:nvSpPr>
          <p:spPr>
            <a:xfrm>
              <a:off x="0" y="5591001"/>
              <a:ext cx="4836887" cy="4682838"/>
            </a:xfrm>
            <a:prstGeom prst="rect">
              <a:avLst/>
            </a:prstGeom>
            <a:solidFill>
              <a:srgbClr val="FFC000"/>
            </a:solidFill>
            <a:ln w="12700" cap="flat">
              <a:solidFill>
                <a:srgbClr val="32538F"/>
              </a:solidFill>
              <a:prstDash val="solid"/>
              <a:miter lim="800000"/>
            </a:ln>
            <a:effectLst/>
          </p:spPr>
          <p:txBody>
            <a:bodyPr wrap="square" lIns="0" tIns="0" rIns="0" bIns="0" numCol="1" anchor="ctr">
              <a:noAutofit/>
            </a:bodyPr>
            <a:lstStyle/>
            <a:p>
              <a:pPr lvl="0">
                <a:defRPr>
                  <a:solidFill>
                    <a:srgbClr val="FFFFFF"/>
                  </a:solidFill>
                </a:defRPr>
              </a:pPr>
              <a:endParaRPr/>
            </a:p>
          </p:txBody>
        </p:sp>
        <p:sp>
          <p:nvSpPr>
            <p:cNvPr id="242" name="Shape 242"/>
            <p:cNvSpPr/>
            <p:nvPr/>
          </p:nvSpPr>
          <p:spPr>
            <a:xfrm>
              <a:off x="0" y="4089399"/>
              <a:ext cx="4836887" cy="76860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2" spcCol="38100" anchor="ctr">
              <a:spAutoFit/>
            </a:bodyPr>
            <a:lstStyle/>
            <a:p>
              <a:pPr lvl="0"/>
              <a:endParaRPr sz="2000" b="1">
                <a:solidFill>
                  <a:srgbClr val="FFFFFF"/>
                </a:solidFill>
              </a:endParaRPr>
            </a:p>
            <a:p>
              <a:pPr lvl="0"/>
              <a:endParaRPr sz="2000" b="1">
                <a:solidFill>
                  <a:srgbClr val="FFFFFF"/>
                </a:solidFill>
              </a:endParaRPr>
            </a:p>
            <a:p>
              <a:pPr lvl="0"/>
              <a:endParaRPr sz="2000" b="1">
                <a:solidFill>
                  <a:srgbClr val="FFFFFF"/>
                </a:solidFill>
              </a:endParaRPr>
            </a:p>
            <a:p>
              <a:pPr lvl="0"/>
              <a:endParaRPr sz="2000" b="1">
                <a:solidFill>
                  <a:srgbClr val="FFFFFF"/>
                </a:solidFill>
              </a:endParaRPr>
            </a:p>
            <a:p>
              <a:pPr lvl="0"/>
              <a:endParaRPr sz="2000" b="1">
                <a:solidFill>
                  <a:srgbClr val="FFFFFF"/>
                </a:solidFill>
              </a:endParaRPr>
            </a:p>
            <a:p>
              <a:pPr lvl="0"/>
              <a:r>
                <a:rPr sz="2000" b="1"/>
                <a:t>Discussion/Debate</a:t>
              </a:r>
              <a:endParaRPr sz="2000" b="1">
                <a:solidFill>
                  <a:srgbClr val="FFFFFF"/>
                </a:solidFill>
              </a:endParaRPr>
            </a:p>
            <a:p>
              <a:pPr lvl="0"/>
              <a:r>
                <a:rPr sz="2000" b="1"/>
                <a:t>Opinion</a:t>
              </a:r>
              <a:endParaRPr>
                <a:solidFill>
                  <a:srgbClr val="FFFFFF"/>
                </a:solidFill>
              </a:endParaRPr>
            </a:p>
            <a:p>
              <a:pPr lvl="0"/>
              <a:r>
                <a:rPr sz="2000" b="1"/>
                <a:t>Party</a:t>
              </a:r>
              <a:endParaRPr>
                <a:solidFill>
                  <a:srgbClr val="FFFFFF"/>
                </a:solidFill>
              </a:endParaRPr>
            </a:p>
            <a:p>
              <a:pPr lvl="0"/>
              <a:r>
                <a:rPr sz="2000" b="1"/>
                <a:t>Take a decision</a:t>
              </a:r>
              <a:endParaRPr>
                <a:solidFill>
                  <a:srgbClr val="FFFFFF"/>
                </a:solidFill>
              </a:endParaRPr>
            </a:p>
            <a:p>
              <a:pPr lvl="0"/>
              <a:r>
                <a:rPr sz="2000" b="1"/>
                <a:t>Vote</a:t>
              </a:r>
              <a:endParaRPr>
                <a:solidFill>
                  <a:srgbClr val="FFFFFF"/>
                </a:solidFill>
              </a:endParaRPr>
            </a:p>
            <a:p>
              <a:pPr lvl="0"/>
              <a:r>
                <a:rPr sz="2000" b="1"/>
                <a:t>Referendum</a:t>
              </a:r>
              <a:endParaRPr>
                <a:solidFill>
                  <a:srgbClr val="FFFFFF"/>
                </a:solidFill>
              </a:endParaRPr>
            </a:p>
            <a:p>
              <a:pPr lvl="0"/>
              <a:r>
                <a:rPr sz="2000" b="1"/>
                <a:t>Constitution</a:t>
              </a:r>
              <a:endParaRPr>
                <a:solidFill>
                  <a:srgbClr val="FFFFFF"/>
                </a:solidFill>
              </a:endParaRPr>
            </a:p>
            <a:p>
              <a:pPr lvl="0"/>
              <a:r>
                <a:rPr sz="2000" b="1"/>
                <a:t>Law</a:t>
              </a:r>
              <a:endParaRPr>
                <a:solidFill>
                  <a:srgbClr val="FFFFFF"/>
                </a:solidFill>
              </a:endParaRPr>
            </a:p>
            <a:p>
              <a:pPr lvl="0"/>
              <a:r>
                <a:rPr sz="2000" b="1"/>
                <a:t>Executive Power </a:t>
              </a:r>
              <a:endParaRPr>
                <a:solidFill>
                  <a:srgbClr val="FFFFFF"/>
                </a:solidFill>
              </a:endParaRPr>
            </a:p>
            <a:p>
              <a:pPr lvl="0"/>
              <a:r>
                <a:rPr sz="2000" b="1"/>
                <a:t>Legislative Power</a:t>
              </a:r>
              <a:endParaRPr>
                <a:solidFill>
                  <a:srgbClr val="FFFFFF"/>
                </a:solidFill>
              </a:endParaRPr>
            </a:p>
            <a:p>
              <a:pPr lvl="0"/>
              <a:r>
                <a:rPr sz="2000" b="1"/>
                <a:t>Judicial Power</a:t>
              </a:r>
              <a:endParaRPr>
                <a:solidFill>
                  <a:srgbClr val="FFFFFF"/>
                </a:solidFill>
              </a:endParaRPr>
            </a:p>
            <a:p>
              <a:pPr lvl="0"/>
              <a:r>
                <a:rPr sz="2000" b="1"/>
                <a:t>Parliament</a:t>
              </a:r>
              <a:endParaRPr sz="2000" b="1">
                <a:solidFill>
                  <a:srgbClr val="FFFFFF"/>
                </a:solidFill>
              </a:endParaRPr>
            </a:p>
            <a:p>
              <a:pPr lvl="0"/>
              <a:endParaRPr sz="2000" b="1">
                <a:solidFill>
                  <a:srgbClr val="FFFFFF"/>
                </a:solidFill>
              </a:endParaRPr>
            </a:p>
            <a:p>
              <a:pPr lvl="0"/>
              <a:endParaRPr sz="2000" b="1">
                <a:solidFill>
                  <a:srgbClr val="FFFFFF"/>
                </a:solidFill>
              </a:endParaRPr>
            </a:p>
            <a:p>
              <a:pPr lvl="0"/>
              <a:endParaRPr sz="2000" b="1">
                <a:solidFill>
                  <a:srgbClr val="FFFFFF"/>
                </a:solidFill>
              </a:endParaRPr>
            </a:p>
            <a:p>
              <a:pPr lvl="0"/>
              <a:endParaRPr sz="2000" b="1">
                <a:solidFill>
                  <a:srgbClr val="FFFFFF"/>
                </a:solidFill>
              </a:endParaRPr>
            </a:p>
            <a:p>
              <a:pPr lvl="0"/>
              <a:endParaRPr sz="2000" b="1">
                <a:solidFill>
                  <a:srgbClr val="FFFFFF"/>
                </a:solidFill>
              </a:endParaRPr>
            </a:p>
            <a:p>
              <a:pPr lvl="0"/>
              <a:endParaRPr sz="2000" b="1">
                <a:solidFill>
                  <a:srgbClr val="FFFFFF"/>
                </a:solidFill>
              </a:endParaRPr>
            </a:p>
            <a:p>
              <a:pPr lvl="0"/>
              <a:endParaRPr sz="2000" b="1">
                <a:solidFill>
                  <a:srgbClr val="FFFFFF"/>
                </a:solidFill>
              </a:endParaRPr>
            </a:p>
            <a:p>
              <a:pPr lvl="0"/>
              <a:endParaRPr sz="2000" b="1">
                <a:solidFill>
                  <a:srgbClr val="FFFFFF"/>
                </a:solidFill>
              </a:endParaRPr>
            </a:p>
          </p:txBody>
        </p:sp>
      </p:grpSp>
      <p:grpSp>
        <p:nvGrpSpPr>
          <p:cNvPr id="246" name="Group 246"/>
          <p:cNvGrpSpPr/>
          <p:nvPr/>
        </p:nvGrpSpPr>
        <p:grpSpPr>
          <a:xfrm>
            <a:off x="5892800" y="1092084"/>
            <a:ext cx="5343237" cy="5158741"/>
            <a:chOff x="0" y="2533649"/>
            <a:chExt cx="5343236" cy="5158740"/>
          </a:xfrm>
        </p:grpSpPr>
        <p:sp>
          <p:nvSpPr>
            <p:cNvPr id="244" name="Shape 244"/>
            <p:cNvSpPr/>
            <p:nvPr/>
          </p:nvSpPr>
          <p:spPr>
            <a:xfrm>
              <a:off x="0" y="2771601"/>
              <a:ext cx="5343237" cy="4682838"/>
            </a:xfrm>
            <a:prstGeom prst="rect">
              <a:avLst/>
            </a:prstGeom>
            <a:solidFill>
              <a:srgbClr val="FFC000"/>
            </a:solidFill>
            <a:ln w="12700" cap="flat">
              <a:solidFill>
                <a:srgbClr val="32538F"/>
              </a:solidFill>
              <a:prstDash val="solid"/>
              <a:miter lim="800000"/>
            </a:ln>
            <a:effectLst/>
          </p:spPr>
          <p:txBody>
            <a:bodyPr wrap="square" lIns="0" tIns="0" rIns="0" bIns="0" numCol="1" anchor="ctr">
              <a:noAutofit/>
            </a:bodyPr>
            <a:lstStyle/>
            <a:p>
              <a:pPr lvl="0" algn="ctr">
                <a:defRPr>
                  <a:solidFill>
                    <a:srgbClr val="FFFFFF"/>
                  </a:solidFill>
                </a:defRPr>
              </a:pPr>
              <a:endParaRPr/>
            </a:p>
          </p:txBody>
        </p:sp>
        <p:sp>
          <p:nvSpPr>
            <p:cNvPr id="245" name="Shape 245"/>
            <p:cNvSpPr/>
            <p:nvPr/>
          </p:nvSpPr>
          <p:spPr>
            <a:xfrm>
              <a:off x="0" y="2533649"/>
              <a:ext cx="5343237" cy="51587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2" spcCol="38100" anchor="ctr">
              <a:spAutoFit/>
            </a:bodyPr>
            <a:lstStyle/>
            <a:p>
              <a:pPr lvl="0"/>
              <a:endParaRPr b="1">
                <a:solidFill>
                  <a:srgbClr val="FFFFFF"/>
                </a:solidFill>
              </a:endParaRPr>
            </a:p>
            <a:p>
              <a:pPr lvl="0"/>
              <a:r>
                <a:rPr b="1"/>
                <a:t>President of the Republic</a:t>
              </a:r>
              <a:endParaRPr>
                <a:solidFill>
                  <a:srgbClr val="FFFFFF"/>
                </a:solidFill>
              </a:endParaRPr>
            </a:p>
            <a:p>
              <a:pPr lvl="0"/>
              <a:r>
                <a:rPr b="1"/>
                <a:t>State</a:t>
              </a:r>
              <a:endParaRPr>
                <a:solidFill>
                  <a:srgbClr val="FFFFFF"/>
                </a:solidFill>
              </a:endParaRPr>
            </a:p>
            <a:p>
              <a:pPr lvl="0"/>
              <a:r>
                <a:rPr b="1"/>
                <a:t>Country</a:t>
              </a:r>
              <a:endParaRPr>
                <a:solidFill>
                  <a:srgbClr val="FFFFFF"/>
                </a:solidFill>
              </a:endParaRPr>
            </a:p>
            <a:p>
              <a:pPr lvl="0"/>
              <a:r>
                <a:rPr b="1"/>
                <a:t>Federal State</a:t>
              </a:r>
              <a:endParaRPr>
                <a:solidFill>
                  <a:srgbClr val="FFFFFF"/>
                </a:solidFill>
              </a:endParaRPr>
            </a:p>
            <a:p>
              <a:pPr lvl="0"/>
              <a:r>
                <a:rPr b="1"/>
                <a:t>Parliamentary Republic</a:t>
              </a:r>
              <a:endParaRPr>
                <a:solidFill>
                  <a:srgbClr val="FFFFFF"/>
                </a:solidFill>
              </a:endParaRPr>
            </a:p>
            <a:p>
              <a:pPr lvl="0"/>
              <a:r>
                <a:rPr b="1"/>
                <a:t>Presidential Republic</a:t>
              </a:r>
              <a:endParaRPr>
                <a:solidFill>
                  <a:srgbClr val="FFFFFF"/>
                </a:solidFill>
              </a:endParaRPr>
            </a:p>
            <a:p>
              <a:pPr lvl="0"/>
              <a:r>
                <a:rPr b="1"/>
                <a:t>Constitutional monarchy</a:t>
              </a:r>
              <a:endParaRPr>
                <a:solidFill>
                  <a:srgbClr val="FFFFFF"/>
                </a:solidFill>
              </a:endParaRPr>
            </a:p>
            <a:p>
              <a:pPr lvl="0"/>
              <a:r>
                <a:rPr b="1"/>
                <a:t>Parliamentary Monarchy</a:t>
              </a:r>
              <a:endParaRPr>
                <a:solidFill>
                  <a:srgbClr val="FFFFFF"/>
                </a:solidFill>
              </a:endParaRPr>
            </a:p>
            <a:p>
              <a:pPr lvl="0"/>
              <a:r>
                <a:rPr b="1"/>
                <a:t>Dictatorship</a:t>
              </a:r>
              <a:endParaRPr>
                <a:solidFill>
                  <a:srgbClr val="FFFFFF"/>
                </a:solidFill>
              </a:endParaRPr>
            </a:p>
            <a:p>
              <a:pPr lvl="0"/>
              <a:r>
                <a:rPr b="1"/>
                <a:t>Prime Minister </a:t>
              </a:r>
              <a:endParaRPr>
                <a:solidFill>
                  <a:srgbClr val="FFFFFF"/>
                </a:solidFill>
              </a:endParaRPr>
            </a:p>
            <a:p>
              <a:pPr lvl="0"/>
              <a:r>
                <a:rPr b="1"/>
                <a:t>(President of the Council)</a:t>
              </a:r>
              <a:endParaRPr>
                <a:solidFill>
                  <a:srgbClr val="FFFFFF"/>
                </a:solidFill>
              </a:endParaRPr>
            </a:p>
            <a:p>
              <a:pPr lvl="0"/>
              <a:r>
                <a:rPr b="1"/>
                <a:t>Minister(s)</a:t>
              </a:r>
              <a:endParaRPr>
                <a:solidFill>
                  <a:srgbClr val="FFFFFF"/>
                </a:solidFill>
              </a:endParaRPr>
            </a:p>
            <a:p>
              <a:pPr lvl="0"/>
              <a:r>
                <a:rPr b="1"/>
                <a:t>State Budget</a:t>
              </a:r>
            </a:p>
            <a:p>
              <a:pPr lvl="0" algn="ctr"/>
              <a:endParaRPr b="1">
                <a:solidFill>
                  <a:srgbClr val="FFFFFF"/>
                </a:solidFill>
              </a:endParaRPr>
            </a:p>
          </p:txBody>
        </p:sp>
      </p:grpSp>
      <p:sp>
        <p:nvSpPr>
          <p:cNvPr id="247" name="Shape 247"/>
          <p:cNvSpPr>
            <a:spLocks noGrp="1"/>
          </p:cNvSpPr>
          <p:nvPr>
            <p:ph type="sldNum" sz="quarter" idx="4294967295"/>
          </p:nvPr>
        </p:nvSpPr>
        <p:spPr>
          <a:xfrm>
            <a:off x="8610600" y="6221730"/>
            <a:ext cx="2743200" cy="269240"/>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pPr lvl="0">
                <a:defRPr sz="1800">
                  <a:solidFill>
                    <a:srgbClr val="000000"/>
                  </a:solidFill>
                </a:defRPr>
              </a:pPr>
              <a:t>5</a:t>
            </a:fld>
            <a:endParaRPr sz="1200">
              <a:solidFill>
                <a:srgbClr val="888888"/>
              </a:solidFill>
            </a:endParaRPr>
          </a:p>
        </p:txBody>
      </p:sp>
    </p:spTree>
    <p:extLst>
      <p:ext uri="{BB962C8B-B14F-4D97-AF65-F5344CB8AC3E}">
        <p14:creationId xmlns:p14="http://schemas.microsoft.com/office/powerpoint/2010/main" val="142678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Shape 249"/>
          <p:cNvSpPr>
            <a:spLocks noGrp="1"/>
          </p:cNvSpPr>
          <p:nvPr>
            <p:ph type="title"/>
          </p:nvPr>
        </p:nvSpPr>
        <p:spPr>
          <a:xfrm>
            <a:off x="838200" y="500062"/>
            <a:ext cx="10515600" cy="885392"/>
          </a:xfrm>
          <a:prstGeom prst="rect">
            <a:avLst/>
          </a:prstGeom>
          <a:solidFill>
            <a:srgbClr val="70AD47"/>
          </a:solidFill>
        </p:spPr>
        <p:txBody>
          <a:bodyPr lIns="0" tIns="0" rIns="0" bIns="0"/>
          <a:lstStyle>
            <a:lvl1pPr algn="ctr">
              <a:defRPr sz="3900">
                <a:solidFill>
                  <a:srgbClr val="FFC000"/>
                </a:solidFill>
                <a:effectLst>
                  <a:outerShdw blurRad="38100" dist="38100" dir="2700000" rotWithShape="0">
                    <a:srgbClr val="000000">
                      <a:alpha val="43137"/>
                    </a:srgbClr>
                  </a:outerShdw>
                </a:effectLst>
              </a:defRPr>
            </a:lvl1pPr>
          </a:lstStyle>
          <a:p>
            <a:pPr lvl="0">
              <a:defRPr sz="1800">
                <a:solidFill>
                  <a:srgbClr val="000000"/>
                </a:solidFill>
                <a:effectLst/>
              </a:defRPr>
            </a:pPr>
            <a:r>
              <a:rPr sz="3900">
                <a:solidFill>
                  <a:srgbClr val="FFC000"/>
                </a:solidFill>
                <a:effectLst>
                  <a:outerShdw blurRad="38100" dist="38100" dir="2700000" rotWithShape="0">
                    <a:srgbClr val="000000">
                      <a:alpha val="43137"/>
                    </a:srgbClr>
                  </a:outerShdw>
                </a:effectLst>
              </a:rPr>
              <a:t>Possible topics for discussion</a:t>
            </a:r>
          </a:p>
        </p:txBody>
      </p:sp>
      <p:sp>
        <p:nvSpPr>
          <p:cNvPr id="250" name="Shape 250"/>
          <p:cNvSpPr>
            <a:spLocks noGrp="1"/>
          </p:cNvSpPr>
          <p:nvPr>
            <p:ph type="body" idx="1"/>
          </p:nvPr>
        </p:nvSpPr>
        <p:spPr>
          <a:xfrm>
            <a:off x="7020738" y="3563388"/>
            <a:ext cx="4333061" cy="2613576"/>
          </a:xfrm>
          <a:prstGeom prst="rect">
            <a:avLst/>
          </a:prstGeom>
        </p:spPr>
        <p:txBody>
          <a:bodyPr/>
          <a:lstStyle/>
          <a:p>
            <a:pPr marL="0" lvl="0" indent="0">
              <a:buSzTx/>
              <a:buNone/>
            </a:pPr>
            <a:endParaRPr dirty="0"/>
          </a:p>
        </p:txBody>
      </p:sp>
      <p:grpSp>
        <p:nvGrpSpPr>
          <p:cNvPr id="253" name="Group 253"/>
          <p:cNvGrpSpPr/>
          <p:nvPr/>
        </p:nvGrpSpPr>
        <p:grpSpPr>
          <a:xfrm>
            <a:off x="4461164" y="981495"/>
            <a:ext cx="6892636" cy="6136641"/>
            <a:chOff x="0" y="-247650"/>
            <a:chExt cx="6892635" cy="6136640"/>
          </a:xfrm>
        </p:grpSpPr>
        <p:sp>
          <p:nvSpPr>
            <p:cNvPr id="251" name="Shape 251"/>
            <p:cNvSpPr/>
            <p:nvPr/>
          </p:nvSpPr>
          <p:spPr>
            <a:xfrm>
              <a:off x="0" y="280999"/>
              <a:ext cx="6892636" cy="5079342"/>
            </a:xfrm>
            <a:prstGeom prst="rect">
              <a:avLst/>
            </a:prstGeom>
            <a:solidFill>
              <a:srgbClr val="F8CBAD"/>
            </a:solidFill>
            <a:ln w="12700" cap="flat">
              <a:solidFill>
                <a:srgbClr val="32538F"/>
              </a:solidFill>
              <a:prstDash val="solid"/>
              <a:miter lim="800000"/>
            </a:ln>
            <a:effectLst/>
          </p:spPr>
          <p:txBody>
            <a:bodyPr wrap="square" lIns="0" tIns="0" rIns="0" bIns="0" numCol="1" anchor="ctr">
              <a:noAutofit/>
            </a:bodyPr>
            <a:lstStyle/>
            <a:p>
              <a:pPr lvl="0">
                <a:defRPr sz="2000" b="1"/>
              </a:pPr>
              <a:endParaRPr/>
            </a:p>
          </p:txBody>
        </p:sp>
        <p:sp>
          <p:nvSpPr>
            <p:cNvPr id="252" name="Shape 252"/>
            <p:cNvSpPr/>
            <p:nvPr/>
          </p:nvSpPr>
          <p:spPr>
            <a:xfrm>
              <a:off x="0" y="-247650"/>
              <a:ext cx="6892636" cy="61366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p>
              <a:pPr lvl="0"/>
              <a:endParaRPr sz="2900" b="1" dirty="0"/>
            </a:p>
            <a:p>
              <a:pPr lvl="0"/>
              <a:r>
                <a:rPr sz="2900" b="1" dirty="0"/>
                <a:t>1. Homework: arguments for and against</a:t>
              </a:r>
              <a:endParaRPr sz="2900" b="1" dirty="0">
                <a:solidFill>
                  <a:srgbClr val="FFFFFF"/>
                </a:solidFill>
              </a:endParaRPr>
            </a:p>
            <a:p>
              <a:pPr lvl="0"/>
              <a:r>
                <a:rPr sz="2900" b="1" dirty="0"/>
                <a:t>2. School uniform: arguments for and against</a:t>
              </a:r>
              <a:endParaRPr sz="2900" b="1" dirty="0">
                <a:solidFill>
                  <a:srgbClr val="FFFFFF"/>
                </a:solidFill>
              </a:endParaRPr>
            </a:p>
            <a:p>
              <a:pPr lvl="0"/>
              <a:r>
                <a:rPr sz="2900" b="1" dirty="0"/>
                <a:t>3. Door-to-door waste collection: arguments for and against</a:t>
              </a:r>
              <a:endParaRPr sz="2900" b="1" dirty="0">
                <a:solidFill>
                  <a:srgbClr val="FFFFFF"/>
                </a:solidFill>
              </a:endParaRPr>
            </a:p>
            <a:p>
              <a:pPr lvl="0"/>
              <a:r>
                <a:rPr sz="2900" b="1" dirty="0"/>
                <a:t>4. Birthday present: class gift, single gift</a:t>
              </a:r>
              <a:endParaRPr sz="2900" b="1" dirty="0">
                <a:solidFill>
                  <a:srgbClr val="FFFFFF"/>
                </a:solidFill>
              </a:endParaRPr>
            </a:p>
            <a:p>
              <a:pPr lvl="0"/>
              <a:r>
                <a:rPr sz="2900" b="1" dirty="0"/>
                <a:t>5. Economic sanctions: arguments for and against</a:t>
              </a:r>
              <a:endParaRPr sz="2900" b="1" dirty="0">
                <a:solidFill>
                  <a:srgbClr val="FFFFFF"/>
                </a:solidFill>
              </a:endParaRPr>
            </a:p>
            <a:p>
              <a:pPr lvl="0"/>
              <a:r>
                <a:rPr sz="2900" b="1" dirty="0"/>
                <a:t>6. Use of social networks: arguments for and against</a:t>
              </a:r>
            </a:p>
            <a:p>
              <a:pPr lvl="0"/>
              <a:endParaRPr sz="1200" b="1" dirty="0">
                <a:solidFill>
                  <a:srgbClr val="FFFFFF"/>
                </a:solidFill>
              </a:endParaRPr>
            </a:p>
          </p:txBody>
        </p:sp>
      </p:grpSp>
      <p:grpSp>
        <p:nvGrpSpPr>
          <p:cNvPr id="256" name="Group 256"/>
          <p:cNvGrpSpPr/>
          <p:nvPr/>
        </p:nvGrpSpPr>
        <p:grpSpPr>
          <a:xfrm>
            <a:off x="914398" y="1588726"/>
            <a:ext cx="2909458" cy="1260765"/>
            <a:chOff x="0" y="0"/>
            <a:chExt cx="2909456" cy="1260764"/>
          </a:xfrm>
        </p:grpSpPr>
        <p:sp>
          <p:nvSpPr>
            <p:cNvPr id="254" name="Shape 254"/>
            <p:cNvSpPr/>
            <p:nvPr/>
          </p:nvSpPr>
          <p:spPr>
            <a:xfrm>
              <a:off x="-1" y="-1"/>
              <a:ext cx="2909458" cy="126076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000"/>
            </a:solidFill>
            <a:ln w="12700" cap="flat">
              <a:solidFill>
                <a:srgbClr val="32538F"/>
              </a:solidFill>
              <a:prstDash val="solid"/>
              <a:miter lim="800000"/>
            </a:ln>
            <a:effectLst/>
          </p:spPr>
          <p:txBody>
            <a:bodyPr wrap="square" lIns="0" tIns="0" rIns="0" bIns="0" numCol="1" anchor="ctr">
              <a:noAutofit/>
            </a:bodyPr>
            <a:lstStyle/>
            <a:p>
              <a:pPr lvl="0" algn="ctr">
                <a:defRPr b="1"/>
              </a:pPr>
              <a:endParaRPr/>
            </a:p>
          </p:txBody>
        </p:sp>
        <p:sp>
          <p:nvSpPr>
            <p:cNvPr id="255" name="Shape 255"/>
            <p:cNvSpPr/>
            <p:nvPr/>
          </p:nvSpPr>
          <p:spPr>
            <a:xfrm>
              <a:off x="426080" y="317961"/>
              <a:ext cx="2057295" cy="6248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p>
              <a:pPr lvl="0" algn="ctr"/>
              <a:r>
                <a:rPr b="1"/>
                <a:t>PRIMARY SCHOOL</a:t>
              </a:r>
              <a:endParaRPr>
                <a:solidFill>
                  <a:srgbClr val="FFFFFF"/>
                </a:solidFill>
              </a:endParaRPr>
            </a:p>
            <a:p>
              <a:pPr lvl="0" algn="ctr"/>
              <a:r>
                <a:rPr b="1"/>
                <a:t>[1, 2, 3, 4]</a:t>
              </a:r>
            </a:p>
          </p:txBody>
        </p:sp>
      </p:grpSp>
      <p:grpSp>
        <p:nvGrpSpPr>
          <p:cNvPr id="259" name="Group 259"/>
          <p:cNvGrpSpPr/>
          <p:nvPr/>
        </p:nvGrpSpPr>
        <p:grpSpPr>
          <a:xfrm>
            <a:off x="921327" y="3269672"/>
            <a:ext cx="2902529" cy="1212273"/>
            <a:chOff x="0" y="0"/>
            <a:chExt cx="2902528" cy="1212272"/>
          </a:xfrm>
        </p:grpSpPr>
        <p:sp>
          <p:nvSpPr>
            <p:cNvPr id="257" name="Shape 257"/>
            <p:cNvSpPr/>
            <p:nvPr/>
          </p:nvSpPr>
          <p:spPr>
            <a:xfrm>
              <a:off x="-1" y="-1"/>
              <a:ext cx="2902530" cy="1212273"/>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000"/>
            </a:solidFill>
            <a:ln w="12700" cap="flat">
              <a:solidFill>
                <a:srgbClr val="32538F"/>
              </a:solidFill>
              <a:prstDash val="solid"/>
              <a:miter lim="800000"/>
            </a:ln>
            <a:effectLst/>
          </p:spPr>
          <p:txBody>
            <a:bodyPr wrap="square" lIns="0" tIns="0" rIns="0" bIns="0" numCol="1" anchor="ctr">
              <a:noAutofit/>
            </a:bodyPr>
            <a:lstStyle/>
            <a:p>
              <a:pPr lvl="0" algn="ctr">
                <a:defRPr b="1"/>
              </a:pPr>
              <a:endParaRPr/>
            </a:p>
          </p:txBody>
        </p:sp>
        <p:sp>
          <p:nvSpPr>
            <p:cNvPr id="258" name="Shape 258"/>
            <p:cNvSpPr/>
            <p:nvPr/>
          </p:nvSpPr>
          <p:spPr>
            <a:xfrm>
              <a:off x="425064" y="293716"/>
              <a:ext cx="2052399" cy="6248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p>
              <a:pPr lvl="0" algn="ctr"/>
              <a:r>
                <a:rPr b="1"/>
                <a:t>MIDDLE SCHOOL</a:t>
              </a:r>
            </a:p>
            <a:p>
              <a:pPr lvl="0" algn="ctr"/>
              <a:r>
                <a:rPr b="1"/>
                <a:t>[1, 2, 3, 4, 6]</a:t>
              </a:r>
            </a:p>
          </p:txBody>
        </p:sp>
      </p:grpSp>
      <p:grpSp>
        <p:nvGrpSpPr>
          <p:cNvPr id="262" name="Group 262"/>
          <p:cNvGrpSpPr/>
          <p:nvPr/>
        </p:nvGrpSpPr>
        <p:grpSpPr>
          <a:xfrm>
            <a:off x="914399" y="4902127"/>
            <a:ext cx="2909458" cy="1140837"/>
            <a:chOff x="0" y="0"/>
            <a:chExt cx="2909456" cy="1140835"/>
          </a:xfrm>
        </p:grpSpPr>
        <p:sp>
          <p:nvSpPr>
            <p:cNvPr id="260" name="Shape 260"/>
            <p:cNvSpPr/>
            <p:nvPr/>
          </p:nvSpPr>
          <p:spPr>
            <a:xfrm>
              <a:off x="-1" y="0"/>
              <a:ext cx="2909458" cy="114083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FC000"/>
            </a:solidFill>
            <a:ln w="12700" cap="flat">
              <a:solidFill>
                <a:srgbClr val="32538F"/>
              </a:solidFill>
              <a:prstDash val="solid"/>
              <a:miter lim="800000"/>
            </a:ln>
            <a:effectLst/>
          </p:spPr>
          <p:txBody>
            <a:bodyPr wrap="square" lIns="0" tIns="0" rIns="0" bIns="0" numCol="1" anchor="ctr">
              <a:noAutofit/>
            </a:bodyPr>
            <a:lstStyle/>
            <a:p>
              <a:pPr lvl="0" algn="ctr">
                <a:defRPr b="1"/>
              </a:pPr>
              <a:endParaRPr/>
            </a:p>
          </p:txBody>
        </p:sp>
        <p:sp>
          <p:nvSpPr>
            <p:cNvPr id="261" name="Shape 261"/>
            <p:cNvSpPr/>
            <p:nvPr/>
          </p:nvSpPr>
          <p:spPr>
            <a:xfrm>
              <a:off x="426080" y="257998"/>
              <a:ext cx="2057295" cy="62484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p>
              <a:pPr lvl="0" algn="ctr"/>
              <a:r>
                <a:rPr b="1"/>
                <a:t>HIGH SCHOOL</a:t>
              </a:r>
              <a:endParaRPr>
                <a:solidFill>
                  <a:srgbClr val="FFFFFF"/>
                </a:solidFill>
              </a:endParaRPr>
            </a:p>
            <a:p>
              <a:pPr lvl="0" algn="ctr"/>
              <a:r>
                <a:rPr b="1"/>
                <a:t>[3, 5, 6]</a:t>
              </a:r>
            </a:p>
          </p:txBody>
        </p:sp>
      </p:grpSp>
      <p:sp>
        <p:nvSpPr>
          <p:cNvPr id="263" name="Shape 263"/>
          <p:cNvSpPr>
            <a:spLocks noGrp="1"/>
          </p:cNvSpPr>
          <p:nvPr>
            <p:ph type="sldNum" sz="quarter" idx="4294967295"/>
          </p:nvPr>
        </p:nvSpPr>
        <p:spPr>
          <a:xfrm>
            <a:off x="8610600" y="6221730"/>
            <a:ext cx="2743200" cy="269240"/>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pPr lvl="0">
                <a:defRPr sz="1800">
                  <a:solidFill>
                    <a:srgbClr val="000000"/>
                  </a:solidFill>
                </a:defRPr>
              </a:pPr>
              <a:t>6</a:t>
            </a:fld>
            <a:endParaRPr sz="1200">
              <a:solidFill>
                <a:srgbClr val="888888"/>
              </a:solidFill>
            </a:endParaRPr>
          </a:p>
        </p:txBody>
      </p:sp>
    </p:spTree>
    <p:extLst>
      <p:ext uri="{BB962C8B-B14F-4D97-AF65-F5344CB8AC3E}">
        <p14:creationId xmlns:p14="http://schemas.microsoft.com/office/powerpoint/2010/main" val="3547009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Shape 265"/>
          <p:cNvSpPr>
            <a:spLocks noGrp="1"/>
          </p:cNvSpPr>
          <p:nvPr>
            <p:ph type="title"/>
          </p:nvPr>
        </p:nvSpPr>
        <p:spPr>
          <a:xfrm>
            <a:off x="838200" y="365125"/>
            <a:ext cx="10515600" cy="1020330"/>
          </a:xfrm>
          <a:prstGeom prst="rect">
            <a:avLst/>
          </a:prstGeom>
          <a:solidFill>
            <a:srgbClr val="70AD47"/>
          </a:solidFill>
        </p:spPr>
        <p:txBody>
          <a:bodyPr lIns="0" tIns="0" rIns="0" bIns="0"/>
          <a:lstStyle>
            <a:lvl1pPr algn="ctr">
              <a:defRPr>
                <a:solidFill>
                  <a:srgbClr val="FFC000"/>
                </a:solidFill>
                <a:effectLst>
                  <a:outerShdw blurRad="38100" dist="38100" dir="2700000" rotWithShape="0">
                    <a:srgbClr val="000000">
                      <a:alpha val="43137"/>
                    </a:srgbClr>
                  </a:outerShdw>
                </a:effectLst>
              </a:defRPr>
            </a:lvl1pPr>
          </a:lstStyle>
          <a:p>
            <a:pPr lvl="0">
              <a:defRPr sz="1800">
                <a:solidFill>
                  <a:srgbClr val="000000"/>
                </a:solidFill>
                <a:effectLst/>
              </a:defRPr>
            </a:pPr>
            <a:r>
              <a:rPr sz="4400">
                <a:solidFill>
                  <a:srgbClr val="FFC000"/>
                </a:solidFill>
                <a:effectLst>
                  <a:outerShdw blurRad="38100" dist="38100" dir="2700000" rotWithShape="0">
                    <a:srgbClr val="000000">
                      <a:alpha val="43137"/>
                    </a:srgbClr>
                  </a:outerShdw>
                </a:effectLst>
              </a:rPr>
              <a:t>LET’S START!</a:t>
            </a:r>
          </a:p>
        </p:txBody>
      </p:sp>
      <p:sp>
        <p:nvSpPr>
          <p:cNvPr id="266" name="Shape 266"/>
          <p:cNvSpPr>
            <a:spLocks noGrp="1"/>
          </p:cNvSpPr>
          <p:nvPr>
            <p:ph type="body" idx="1"/>
          </p:nvPr>
        </p:nvSpPr>
        <p:spPr>
          <a:xfrm>
            <a:off x="838200" y="1825625"/>
            <a:ext cx="10515600" cy="4351338"/>
          </a:xfrm>
          <a:prstGeom prst="rect">
            <a:avLst/>
          </a:prstGeom>
        </p:spPr>
        <p:txBody>
          <a:bodyPr/>
          <a:lstStyle/>
          <a:p>
            <a:pPr marL="0" lvl="0" indent="0" algn="ctr" defTabSz="822959">
              <a:lnSpc>
                <a:spcPct val="72000"/>
              </a:lnSpc>
              <a:spcBef>
                <a:spcPts val="900"/>
              </a:spcBef>
              <a:buSzTx/>
              <a:buNone/>
              <a:defRPr sz="1800"/>
            </a:pPr>
            <a:r>
              <a:rPr sz="2070" b="1"/>
              <a:t>Each pupil received a document describing the activity that will be done. The document is personally addressed to the pupil and the family.</a:t>
            </a:r>
          </a:p>
          <a:p>
            <a:pPr marL="0" lvl="0" indent="0" algn="ctr" defTabSz="822959">
              <a:lnSpc>
                <a:spcPct val="72000"/>
              </a:lnSpc>
              <a:spcBef>
                <a:spcPts val="900"/>
              </a:spcBef>
              <a:buSzTx/>
              <a:buNone/>
              <a:defRPr sz="1800"/>
            </a:pPr>
            <a:endParaRPr sz="2070"/>
          </a:p>
          <a:p>
            <a:pPr marL="0" lvl="0" indent="0" algn="ctr" defTabSz="822959">
              <a:lnSpc>
                <a:spcPct val="72000"/>
              </a:lnSpc>
              <a:spcBef>
                <a:spcPts val="900"/>
              </a:spcBef>
              <a:buSzTx/>
              <a:buNone/>
              <a:defRPr sz="1800"/>
            </a:pPr>
            <a:endParaRPr sz="2070"/>
          </a:p>
          <a:p>
            <a:pPr marL="0" lvl="0" indent="0" algn="ctr" defTabSz="822959">
              <a:lnSpc>
                <a:spcPct val="72000"/>
              </a:lnSpc>
              <a:spcBef>
                <a:spcPts val="900"/>
              </a:spcBef>
              <a:buSzTx/>
              <a:buNone/>
              <a:defRPr sz="1800"/>
            </a:pPr>
            <a:endParaRPr sz="2070"/>
          </a:p>
          <a:p>
            <a:pPr marL="0" lvl="0" indent="0" algn="ctr" defTabSz="822959">
              <a:lnSpc>
                <a:spcPct val="72000"/>
              </a:lnSpc>
              <a:spcBef>
                <a:spcPts val="900"/>
              </a:spcBef>
              <a:buSzTx/>
              <a:buNone/>
              <a:defRPr sz="1800"/>
            </a:pPr>
            <a:r>
              <a:rPr sz="2070" b="1"/>
              <a:t>Each pupil received a notebook, containing 24 key words (in English), which the student has to learn how to write. With the assistance of the parents, the pupil has to find the corresponding term in the family tongue.</a:t>
            </a:r>
          </a:p>
          <a:p>
            <a:pPr marL="0" lvl="0" indent="0" algn="ctr" defTabSz="822959">
              <a:lnSpc>
                <a:spcPct val="72000"/>
              </a:lnSpc>
              <a:spcBef>
                <a:spcPts val="900"/>
              </a:spcBef>
              <a:buSzTx/>
              <a:buNone/>
              <a:defRPr sz="1800"/>
            </a:pPr>
            <a:endParaRPr sz="2070" b="1"/>
          </a:p>
          <a:p>
            <a:pPr marL="0" lvl="0" indent="0" algn="ctr" defTabSz="822959">
              <a:lnSpc>
                <a:spcPct val="72000"/>
              </a:lnSpc>
              <a:spcBef>
                <a:spcPts val="900"/>
              </a:spcBef>
              <a:buSzTx/>
              <a:buNone/>
              <a:defRPr sz="1800"/>
            </a:pPr>
            <a:endParaRPr sz="2070" b="1"/>
          </a:p>
          <a:p>
            <a:pPr marL="0" lvl="0" indent="0" algn="ctr" defTabSz="822959">
              <a:lnSpc>
                <a:spcPct val="72000"/>
              </a:lnSpc>
              <a:spcBef>
                <a:spcPts val="900"/>
              </a:spcBef>
              <a:buSzTx/>
              <a:buNone/>
              <a:defRPr sz="1800"/>
            </a:pPr>
            <a:endParaRPr sz="2070" b="1"/>
          </a:p>
          <a:p>
            <a:pPr marL="0" lvl="0" indent="0" algn="ctr" defTabSz="822959">
              <a:lnSpc>
                <a:spcPct val="72000"/>
              </a:lnSpc>
              <a:spcBef>
                <a:spcPts val="900"/>
              </a:spcBef>
              <a:buSzTx/>
              <a:buNone/>
              <a:defRPr sz="1800"/>
            </a:pPr>
            <a:r>
              <a:rPr sz="2070" b="1"/>
              <a:t>The words will be examined more thoroughly during </a:t>
            </a:r>
            <a:r>
              <a:rPr sz="1979" b="1"/>
              <a:t>the</a:t>
            </a:r>
            <a:r>
              <a:rPr sz="2070" b="1"/>
              <a:t> three months of the activity.</a:t>
            </a:r>
          </a:p>
        </p:txBody>
      </p:sp>
      <p:sp>
        <p:nvSpPr>
          <p:cNvPr id="267" name="Shape 267"/>
          <p:cNvSpPr/>
          <p:nvPr/>
        </p:nvSpPr>
        <p:spPr>
          <a:xfrm>
            <a:off x="5860472" y="2902860"/>
            <a:ext cx="290947" cy="385949"/>
          </a:xfrm>
          <a:custGeom>
            <a:avLst/>
            <a:gdLst/>
            <a:ahLst/>
            <a:cxnLst>
              <a:cxn ang="0">
                <a:pos x="wd2" y="hd2"/>
              </a:cxn>
              <a:cxn ang="5400000">
                <a:pos x="wd2" y="hd2"/>
              </a:cxn>
              <a:cxn ang="10800000">
                <a:pos x="wd2" y="hd2"/>
              </a:cxn>
              <a:cxn ang="16200000">
                <a:pos x="wd2" y="hd2"/>
              </a:cxn>
            </a:cxnLst>
            <a:rect l="0" t="0" r="r" b="b"/>
            <a:pathLst>
              <a:path w="21600" h="21600" extrusionOk="0">
                <a:moveTo>
                  <a:pt x="0" y="13458"/>
                </a:moveTo>
                <a:lnTo>
                  <a:pt x="5400" y="13458"/>
                </a:lnTo>
                <a:lnTo>
                  <a:pt x="5400" y="0"/>
                </a:lnTo>
                <a:lnTo>
                  <a:pt x="16200" y="0"/>
                </a:lnTo>
                <a:lnTo>
                  <a:pt x="16200" y="13458"/>
                </a:lnTo>
                <a:lnTo>
                  <a:pt x="21600" y="13458"/>
                </a:lnTo>
                <a:lnTo>
                  <a:pt x="10800" y="21600"/>
                </a:lnTo>
                <a:close/>
              </a:path>
            </a:pathLst>
          </a:custGeom>
          <a:solidFill>
            <a:srgbClr val="4472C4"/>
          </a:solidFill>
          <a:ln w="12700">
            <a:solidFill>
              <a:srgbClr val="32538F"/>
            </a:solidFill>
            <a:miter/>
          </a:ln>
        </p:spPr>
        <p:txBody>
          <a:bodyPr lIns="0" tIns="0" rIns="0" bIns="0" anchor="ctr"/>
          <a:lstStyle/>
          <a:p>
            <a:pPr lvl="0" algn="ctr">
              <a:defRPr>
                <a:solidFill>
                  <a:srgbClr val="FFFFFF"/>
                </a:solidFill>
              </a:defRPr>
            </a:pPr>
            <a:endParaRPr/>
          </a:p>
        </p:txBody>
      </p:sp>
      <p:sp>
        <p:nvSpPr>
          <p:cNvPr id="268" name="Shape 268"/>
          <p:cNvSpPr/>
          <p:nvPr/>
        </p:nvSpPr>
        <p:spPr>
          <a:xfrm>
            <a:off x="5805054" y="4587711"/>
            <a:ext cx="401783" cy="414555"/>
          </a:xfrm>
          <a:custGeom>
            <a:avLst/>
            <a:gdLst/>
            <a:ahLst/>
            <a:cxnLst>
              <a:cxn ang="0">
                <a:pos x="wd2" y="hd2"/>
              </a:cxn>
              <a:cxn ang="5400000">
                <a:pos x="wd2" y="hd2"/>
              </a:cxn>
              <a:cxn ang="10800000">
                <a:pos x="wd2" y="hd2"/>
              </a:cxn>
              <a:cxn ang="16200000">
                <a:pos x="wd2" y="hd2"/>
              </a:cxn>
            </a:cxnLst>
            <a:rect l="0" t="0" r="r" b="b"/>
            <a:pathLst>
              <a:path w="21600" h="21600" extrusionOk="0">
                <a:moveTo>
                  <a:pt x="0" y="11133"/>
                </a:moveTo>
                <a:lnTo>
                  <a:pt x="5400" y="11133"/>
                </a:lnTo>
                <a:lnTo>
                  <a:pt x="5400" y="0"/>
                </a:lnTo>
                <a:lnTo>
                  <a:pt x="16200" y="0"/>
                </a:lnTo>
                <a:lnTo>
                  <a:pt x="16200" y="11133"/>
                </a:lnTo>
                <a:lnTo>
                  <a:pt x="21600" y="11133"/>
                </a:lnTo>
                <a:lnTo>
                  <a:pt x="10800" y="21600"/>
                </a:lnTo>
                <a:close/>
              </a:path>
            </a:pathLst>
          </a:custGeom>
          <a:solidFill>
            <a:srgbClr val="4472C4"/>
          </a:solidFill>
          <a:ln w="12700">
            <a:solidFill>
              <a:srgbClr val="32538F"/>
            </a:solidFill>
            <a:miter/>
          </a:ln>
        </p:spPr>
        <p:txBody>
          <a:bodyPr lIns="0" tIns="0" rIns="0" bIns="0" anchor="ctr"/>
          <a:lstStyle/>
          <a:p>
            <a:pPr lvl="0" algn="ctr">
              <a:defRPr>
                <a:solidFill>
                  <a:srgbClr val="FFFFFF"/>
                </a:solidFill>
              </a:defRPr>
            </a:pPr>
            <a:endParaRPr/>
          </a:p>
        </p:txBody>
      </p:sp>
      <p:sp>
        <p:nvSpPr>
          <p:cNvPr id="269" name="Shape 269"/>
          <p:cNvSpPr>
            <a:spLocks noGrp="1"/>
          </p:cNvSpPr>
          <p:nvPr>
            <p:ph type="sldNum" sz="quarter" idx="4294967295"/>
          </p:nvPr>
        </p:nvSpPr>
        <p:spPr>
          <a:xfrm>
            <a:off x="8610600" y="6221730"/>
            <a:ext cx="2743200" cy="269240"/>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pPr lvl="0">
                <a:defRPr sz="1800">
                  <a:solidFill>
                    <a:srgbClr val="000000"/>
                  </a:solidFill>
                </a:defRPr>
              </a:pPr>
              <a:t>7</a:t>
            </a:fld>
            <a:endParaRPr sz="1200">
              <a:solidFill>
                <a:srgbClr val="888888"/>
              </a:solidFill>
            </a:endParaRPr>
          </a:p>
        </p:txBody>
      </p:sp>
    </p:spTree>
    <p:extLst>
      <p:ext uri="{BB962C8B-B14F-4D97-AF65-F5344CB8AC3E}">
        <p14:creationId xmlns:p14="http://schemas.microsoft.com/office/powerpoint/2010/main" val="1556469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Shape 271"/>
          <p:cNvSpPr>
            <a:spLocks noGrp="1"/>
          </p:cNvSpPr>
          <p:nvPr>
            <p:ph type="title"/>
          </p:nvPr>
        </p:nvSpPr>
        <p:spPr>
          <a:xfrm>
            <a:off x="838200" y="365125"/>
            <a:ext cx="10515600" cy="1325563"/>
          </a:xfrm>
          <a:prstGeom prst="rect">
            <a:avLst/>
          </a:prstGeom>
          <a:solidFill>
            <a:srgbClr val="70AD47"/>
          </a:solidFill>
        </p:spPr>
        <p:txBody>
          <a:bodyPr lIns="0" tIns="0" rIns="0" bIns="0"/>
          <a:lstStyle/>
          <a:p>
            <a:pPr lvl="0" algn="ctr">
              <a:defRPr sz="1800"/>
            </a:pPr>
            <a:r>
              <a:rPr sz="3200">
                <a:solidFill>
                  <a:srgbClr val="FFC000"/>
                </a:solidFill>
                <a:effectLst>
                  <a:outerShdw blurRad="38100" dist="38100" dir="2700000" rotWithShape="0">
                    <a:srgbClr val="000000">
                      <a:alpha val="43137"/>
                    </a:srgbClr>
                  </a:outerShdw>
                </a:effectLst>
              </a:rPr>
              <a:t>SUMMARY DESCRIPTION OF ACTIVITIES </a:t>
            </a:r>
          </a:p>
          <a:p>
            <a:pPr lvl="0" algn="ctr">
              <a:defRPr sz="1800"/>
            </a:pPr>
            <a:r>
              <a:rPr sz="3200">
                <a:solidFill>
                  <a:srgbClr val="FFC000"/>
                </a:solidFill>
                <a:effectLst>
                  <a:outerShdw blurRad="38100" dist="38100" dir="2700000" rotWithShape="0">
                    <a:srgbClr val="000000">
                      <a:alpha val="43137"/>
                    </a:srgbClr>
                  </a:outerShdw>
                </a:effectLst>
              </a:rPr>
              <a:t>(part 1 of the UD)</a:t>
            </a:r>
          </a:p>
        </p:txBody>
      </p:sp>
      <p:sp>
        <p:nvSpPr>
          <p:cNvPr id="272" name="Shape 272"/>
          <p:cNvSpPr>
            <a:spLocks noGrp="1"/>
          </p:cNvSpPr>
          <p:nvPr>
            <p:ph type="body" idx="1"/>
          </p:nvPr>
        </p:nvSpPr>
        <p:spPr>
          <a:xfrm>
            <a:off x="838200" y="1825624"/>
            <a:ext cx="10515600" cy="5213806"/>
          </a:xfrm>
          <a:prstGeom prst="rect">
            <a:avLst/>
          </a:prstGeom>
        </p:spPr>
        <p:txBody>
          <a:bodyPr/>
          <a:lstStyle/>
          <a:p>
            <a:pPr lvl="0" algn="just">
              <a:lnSpc>
                <a:spcPct val="72000"/>
              </a:lnSpc>
              <a:defRPr sz="1800"/>
            </a:pPr>
            <a:r>
              <a:rPr sz="1900" b="1"/>
              <a:t>After selecting a theme, the class is divided into two groups, called upon to provide support for the theses respectively for or against (regardless the personal opinions).</a:t>
            </a:r>
          </a:p>
          <a:p>
            <a:pPr lvl="0">
              <a:lnSpc>
                <a:spcPct val="72000"/>
              </a:lnSpc>
              <a:defRPr sz="1800"/>
            </a:pPr>
            <a:endParaRPr sz="1900" b="1"/>
          </a:p>
          <a:p>
            <a:pPr lvl="0">
              <a:lnSpc>
                <a:spcPct val="72000"/>
              </a:lnSpc>
              <a:defRPr sz="1800"/>
            </a:pPr>
            <a:r>
              <a:rPr sz="1900" b="1"/>
              <a:t>Two groups are deployed on the model of the UK House of Commons. Two parallel lines of desks face each other (see slide below).</a:t>
            </a:r>
          </a:p>
          <a:p>
            <a:pPr lvl="0">
              <a:lnSpc>
                <a:spcPct val="72000"/>
              </a:lnSpc>
              <a:defRPr sz="1800"/>
            </a:pPr>
            <a:endParaRPr sz="1900" b="1"/>
          </a:p>
          <a:p>
            <a:pPr lvl="0">
              <a:lnSpc>
                <a:spcPct val="72000"/>
              </a:lnSpc>
              <a:defRPr sz="1800"/>
            </a:pPr>
            <a:r>
              <a:rPr sz="1900" b="1"/>
              <a:t>At the edge of the lines, there are two desks with two pupils — their task: verbalizing the different opinions.</a:t>
            </a:r>
          </a:p>
          <a:p>
            <a:pPr lvl="0">
              <a:lnSpc>
                <a:spcPct val="72000"/>
              </a:lnSpc>
              <a:defRPr sz="1800"/>
            </a:pPr>
            <a:endParaRPr sz="1900" b="1"/>
          </a:p>
          <a:p>
            <a:pPr lvl="0">
              <a:lnSpc>
                <a:spcPct val="72000"/>
              </a:lnSpc>
              <a:defRPr sz="1800"/>
            </a:pPr>
            <a:r>
              <a:rPr sz="1900" b="1"/>
              <a:t>Two pairs of mediators remain standing (intervene to put an order to the interventions)</a:t>
            </a:r>
          </a:p>
          <a:p>
            <a:pPr lvl="0">
              <a:lnSpc>
                <a:spcPct val="72000"/>
              </a:lnSpc>
              <a:defRPr sz="1800"/>
            </a:pPr>
            <a:endParaRPr sz="1900"/>
          </a:p>
          <a:p>
            <a:pPr lvl="0">
              <a:lnSpc>
                <a:spcPct val="72000"/>
              </a:lnSpc>
              <a:defRPr sz="1800"/>
            </a:pPr>
            <a:r>
              <a:rPr sz="1900" b="1"/>
              <a:t>Teachers intervene as facilitators (including with the language)</a:t>
            </a:r>
          </a:p>
        </p:txBody>
      </p:sp>
      <p:sp>
        <p:nvSpPr>
          <p:cNvPr id="273" name="Shape 273"/>
          <p:cNvSpPr>
            <a:spLocks noGrp="1"/>
          </p:cNvSpPr>
          <p:nvPr>
            <p:ph type="sldNum" sz="quarter" idx="4294967295"/>
          </p:nvPr>
        </p:nvSpPr>
        <p:spPr>
          <a:xfrm>
            <a:off x="8610600" y="6221730"/>
            <a:ext cx="2743200" cy="269240"/>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pPr lvl="0">
                <a:defRPr sz="1800">
                  <a:solidFill>
                    <a:srgbClr val="000000"/>
                  </a:solidFill>
                </a:defRPr>
              </a:pPr>
              <a:t>8</a:t>
            </a:fld>
            <a:endParaRPr sz="1200">
              <a:solidFill>
                <a:srgbClr val="888888"/>
              </a:solidFill>
            </a:endParaRPr>
          </a:p>
        </p:txBody>
      </p:sp>
    </p:spTree>
    <p:extLst>
      <p:ext uri="{BB962C8B-B14F-4D97-AF65-F5344CB8AC3E}">
        <p14:creationId xmlns:p14="http://schemas.microsoft.com/office/powerpoint/2010/main" val="2474321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Shape 275"/>
          <p:cNvSpPr>
            <a:spLocks noGrp="1"/>
          </p:cNvSpPr>
          <p:nvPr>
            <p:ph type="title"/>
          </p:nvPr>
        </p:nvSpPr>
        <p:spPr>
          <a:xfrm>
            <a:off x="412761" y="365125"/>
            <a:ext cx="11216021" cy="581934"/>
          </a:xfrm>
          <a:prstGeom prst="rect">
            <a:avLst/>
          </a:prstGeom>
          <a:solidFill>
            <a:srgbClr val="70AD47"/>
          </a:solidFill>
        </p:spPr>
        <p:txBody>
          <a:bodyPr lIns="0" tIns="0" rIns="0" bIns="0"/>
          <a:lstStyle>
            <a:lvl1pPr algn="ctr">
              <a:defRPr sz="3200">
                <a:solidFill>
                  <a:srgbClr val="FFC000"/>
                </a:solidFill>
              </a:defRPr>
            </a:lvl1pPr>
          </a:lstStyle>
          <a:p>
            <a:pPr lvl="0">
              <a:defRPr sz="1800">
                <a:solidFill>
                  <a:srgbClr val="000000"/>
                </a:solidFill>
              </a:defRPr>
            </a:pPr>
            <a:r>
              <a:rPr sz="3200">
                <a:solidFill>
                  <a:srgbClr val="FFC000"/>
                </a:solidFill>
              </a:rPr>
              <a:t>EXAMPLE OF ORGANISATION OF A DEBATE</a:t>
            </a:r>
          </a:p>
        </p:txBody>
      </p:sp>
      <p:sp>
        <p:nvSpPr>
          <p:cNvPr id="276" name="Shape 276"/>
          <p:cNvSpPr>
            <a:spLocks noGrp="1"/>
          </p:cNvSpPr>
          <p:nvPr>
            <p:ph type="body" idx="1"/>
          </p:nvPr>
        </p:nvSpPr>
        <p:spPr>
          <a:xfrm>
            <a:off x="412762" y="947056"/>
            <a:ext cx="11216021" cy="5789271"/>
          </a:xfrm>
          <a:prstGeom prst="rect">
            <a:avLst/>
          </a:prstGeom>
        </p:spPr>
        <p:txBody>
          <a:bodyPr/>
          <a:lstStyle/>
          <a:p>
            <a:pPr marL="0" lvl="0" indent="0" algn="ctr">
              <a:buSzTx/>
              <a:buNone/>
              <a:defRPr sz="1800"/>
            </a:pPr>
            <a:endParaRPr sz="2800"/>
          </a:p>
          <a:p>
            <a:pPr marL="0" lvl="0" indent="0" algn="ctr">
              <a:buSzTx/>
              <a:buNone/>
              <a:defRPr sz="1800"/>
            </a:pPr>
            <a:r>
              <a:rPr sz="2800"/>
              <a:t>CLASS: 28 PUPILS</a:t>
            </a:r>
          </a:p>
          <a:p>
            <a:pPr marL="0" lvl="0" indent="0" algn="ctr">
              <a:buSzTx/>
              <a:buNone/>
              <a:defRPr sz="1800"/>
            </a:pPr>
            <a:endParaRPr sz="2800"/>
          </a:p>
          <a:p>
            <a:pPr marL="0" lvl="0" indent="0" algn="ctr">
              <a:buSzTx/>
              <a:buNone/>
              <a:defRPr sz="1800"/>
            </a:pPr>
            <a:endParaRPr sz="2800"/>
          </a:p>
          <a:p>
            <a:pPr marL="0" lvl="0" indent="0">
              <a:buSzTx/>
              <a:buNone/>
              <a:defRPr sz="1800"/>
            </a:pPr>
            <a:r>
              <a:rPr sz="2800"/>
              <a:t>		°  °	      °   °          °   °             °   °           °    °</a:t>
            </a:r>
          </a:p>
          <a:p>
            <a:pPr marL="0" lvl="0" indent="0">
              <a:buSzTx/>
              <a:buNone/>
              <a:defRPr sz="1800"/>
            </a:pPr>
            <a:r>
              <a:rPr sz="2800"/>
              <a:t>    x										 x</a:t>
            </a:r>
          </a:p>
          <a:p>
            <a:pPr marL="0" lvl="0" indent="0">
              <a:buSzTx/>
              <a:buNone/>
              <a:defRPr sz="1800"/>
            </a:pPr>
            <a:r>
              <a:rPr sz="2800"/>
              <a:t>    x										 x</a:t>
            </a:r>
          </a:p>
          <a:p>
            <a:pPr marL="0" lvl="0" indent="0">
              <a:buSzTx/>
              <a:buNone/>
              <a:defRPr sz="1800"/>
            </a:pPr>
            <a:r>
              <a:rPr sz="2800"/>
              <a:t>		°   °	      °   °           °    °          °     °           °    °</a:t>
            </a:r>
          </a:p>
          <a:p>
            <a:pPr marL="0" lvl="0" indent="0">
              <a:buSzTx/>
              <a:buNone/>
              <a:defRPr sz="1800"/>
            </a:pPr>
            <a:endParaRPr sz="2800"/>
          </a:p>
          <a:p>
            <a:pPr marL="0" lvl="0" indent="0">
              <a:buSzTx/>
              <a:buNone/>
              <a:defRPr sz="1800"/>
            </a:pPr>
            <a:r>
              <a:rPr sz="2800"/>
              <a:t>										  x</a:t>
            </a:r>
          </a:p>
          <a:p>
            <a:pPr marL="0" lvl="0" indent="0">
              <a:buSzTx/>
              <a:buNone/>
              <a:defRPr sz="1800"/>
            </a:pPr>
            <a:r>
              <a:rPr sz="2800"/>
              <a:t>										  x</a:t>
            </a:r>
          </a:p>
        </p:txBody>
      </p:sp>
      <p:sp>
        <p:nvSpPr>
          <p:cNvPr id="277" name="Shape 277"/>
          <p:cNvSpPr/>
          <p:nvPr/>
        </p:nvSpPr>
        <p:spPr>
          <a:xfrm>
            <a:off x="2008415" y="3363686"/>
            <a:ext cx="1306287" cy="522515"/>
          </a:xfrm>
          <a:prstGeom prst="rect">
            <a:avLst/>
          </a:prstGeom>
          <a:solidFill>
            <a:srgbClr val="F4B183"/>
          </a:solidFill>
          <a:ln w="12700">
            <a:solidFill>
              <a:srgbClr val="32538F"/>
            </a:solidFill>
            <a:miter/>
          </a:ln>
        </p:spPr>
        <p:txBody>
          <a:bodyPr lIns="0" tIns="0" rIns="0" bIns="0" anchor="ctr"/>
          <a:lstStyle/>
          <a:p>
            <a:pPr lvl="0" algn="ctr">
              <a:defRPr>
                <a:solidFill>
                  <a:srgbClr val="FFFFFF"/>
                </a:solidFill>
              </a:defRPr>
            </a:pPr>
            <a:endParaRPr/>
          </a:p>
        </p:txBody>
      </p:sp>
      <p:sp>
        <p:nvSpPr>
          <p:cNvPr id="278" name="Shape 278"/>
          <p:cNvSpPr/>
          <p:nvPr/>
        </p:nvSpPr>
        <p:spPr>
          <a:xfrm>
            <a:off x="2008415" y="3972376"/>
            <a:ext cx="1306287" cy="522516"/>
          </a:xfrm>
          <a:prstGeom prst="rect">
            <a:avLst/>
          </a:prstGeom>
          <a:solidFill>
            <a:srgbClr val="F4B183"/>
          </a:solidFill>
          <a:ln w="12700">
            <a:solidFill>
              <a:srgbClr val="32538F"/>
            </a:solidFill>
            <a:miter/>
          </a:ln>
        </p:spPr>
        <p:txBody>
          <a:bodyPr lIns="0" tIns="0" rIns="0" bIns="0" anchor="ctr"/>
          <a:lstStyle/>
          <a:p>
            <a:pPr lvl="0" algn="ctr">
              <a:defRPr>
                <a:solidFill>
                  <a:srgbClr val="FFFFFF"/>
                </a:solidFill>
              </a:defRPr>
            </a:pPr>
            <a:endParaRPr/>
          </a:p>
        </p:txBody>
      </p:sp>
      <p:sp>
        <p:nvSpPr>
          <p:cNvPr id="279" name="Shape 279"/>
          <p:cNvSpPr/>
          <p:nvPr/>
        </p:nvSpPr>
        <p:spPr>
          <a:xfrm>
            <a:off x="3388173" y="3363686"/>
            <a:ext cx="1322615" cy="522515"/>
          </a:xfrm>
          <a:prstGeom prst="rect">
            <a:avLst/>
          </a:prstGeom>
          <a:solidFill>
            <a:srgbClr val="F4B183"/>
          </a:solidFill>
          <a:ln w="12700">
            <a:solidFill>
              <a:srgbClr val="32538F"/>
            </a:solidFill>
            <a:miter/>
          </a:ln>
        </p:spPr>
        <p:txBody>
          <a:bodyPr lIns="0" tIns="0" rIns="0" bIns="0" anchor="ctr"/>
          <a:lstStyle/>
          <a:p>
            <a:pPr lvl="0" algn="ctr">
              <a:defRPr>
                <a:solidFill>
                  <a:srgbClr val="FFFFFF"/>
                </a:solidFill>
              </a:defRPr>
            </a:pPr>
            <a:endParaRPr/>
          </a:p>
        </p:txBody>
      </p:sp>
      <p:sp>
        <p:nvSpPr>
          <p:cNvPr id="280" name="Shape 280"/>
          <p:cNvSpPr/>
          <p:nvPr/>
        </p:nvSpPr>
        <p:spPr>
          <a:xfrm>
            <a:off x="3388173" y="3972376"/>
            <a:ext cx="1306287" cy="522516"/>
          </a:xfrm>
          <a:prstGeom prst="rect">
            <a:avLst/>
          </a:prstGeom>
          <a:solidFill>
            <a:srgbClr val="F4B183"/>
          </a:solidFill>
          <a:ln w="12700">
            <a:solidFill>
              <a:srgbClr val="32538F"/>
            </a:solidFill>
            <a:miter/>
          </a:ln>
        </p:spPr>
        <p:txBody>
          <a:bodyPr lIns="0" tIns="0" rIns="0" bIns="0" anchor="ctr"/>
          <a:lstStyle/>
          <a:p>
            <a:pPr lvl="0" algn="ctr">
              <a:defRPr>
                <a:solidFill>
                  <a:srgbClr val="FFFFFF"/>
                </a:solidFill>
              </a:defRPr>
            </a:pPr>
            <a:endParaRPr/>
          </a:p>
        </p:txBody>
      </p:sp>
      <p:sp>
        <p:nvSpPr>
          <p:cNvPr id="281" name="Shape 281"/>
          <p:cNvSpPr/>
          <p:nvPr/>
        </p:nvSpPr>
        <p:spPr>
          <a:xfrm>
            <a:off x="4822366" y="3363686"/>
            <a:ext cx="1306287" cy="522516"/>
          </a:xfrm>
          <a:prstGeom prst="rect">
            <a:avLst/>
          </a:prstGeom>
          <a:solidFill>
            <a:srgbClr val="F4B183"/>
          </a:solidFill>
          <a:ln w="12700">
            <a:solidFill>
              <a:srgbClr val="32538F"/>
            </a:solidFill>
            <a:miter/>
          </a:ln>
        </p:spPr>
        <p:txBody>
          <a:bodyPr lIns="0" tIns="0" rIns="0" bIns="0" anchor="ctr"/>
          <a:lstStyle/>
          <a:p>
            <a:pPr lvl="0" algn="ctr">
              <a:defRPr>
                <a:solidFill>
                  <a:srgbClr val="FFFFFF"/>
                </a:solidFill>
              </a:defRPr>
            </a:pPr>
            <a:endParaRPr/>
          </a:p>
        </p:txBody>
      </p:sp>
      <p:sp>
        <p:nvSpPr>
          <p:cNvPr id="282" name="Shape 282"/>
          <p:cNvSpPr/>
          <p:nvPr/>
        </p:nvSpPr>
        <p:spPr>
          <a:xfrm>
            <a:off x="4822366" y="3964213"/>
            <a:ext cx="1306287" cy="522516"/>
          </a:xfrm>
          <a:prstGeom prst="rect">
            <a:avLst/>
          </a:prstGeom>
          <a:solidFill>
            <a:srgbClr val="F4B183"/>
          </a:solidFill>
          <a:ln w="12700">
            <a:solidFill>
              <a:srgbClr val="32538F"/>
            </a:solidFill>
            <a:miter/>
          </a:ln>
        </p:spPr>
        <p:txBody>
          <a:bodyPr lIns="0" tIns="0" rIns="0" bIns="0" anchor="ctr"/>
          <a:lstStyle/>
          <a:p>
            <a:pPr lvl="0" algn="ctr">
              <a:defRPr>
                <a:solidFill>
                  <a:srgbClr val="FFFFFF"/>
                </a:solidFill>
              </a:defRPr>
            </a:pPr>
            <a:endParaRPr/>
          </a:p>
        </p:txBody>
      </p:sp>
      <p:sp>
        <p:nvSpPr>
          <p:cNvPr id="283" name="Shape 283"/>
          <p:cNvSpPr/>
          <p:nvPr/>
        </p:nvSpPr>
        <p:spPr>
          <a:xfrm>
            <a:off x="7658099" y="3945616"/>
            <a:ext cx="1306287" cy="522516"/>
          </a:xfrm>
          <a:prstGeom prst="rect">
            <a:avLst/>
          </a:prstGeom>
          <a:solidFill>
            <a:srgbClr val="F4B183"/>
          </a:solidFill>
          <a:ln w="12700">
            <a:solidFill>
              <a:srgbClr val="32538F"/>
            </a:solidFill>
            <a:miter/>
          </a:ln>
        </p:spPr>
        <p:txBody>
          <a:bodyPr lIns="0" tIns="0" rIns="0" bIns="0" anchor="ctr"/>
          <a:lstStyle/>
          <a:p>
            <a:pPr lvl="0" algn="ctr">
              <a:defRPr>
                <a:solidFill>
                  <a:srgbClr val="FFFFFF"/>
                </a:solidFill>
              </a:defRPr>
            </a:pPr>
            <a:endParaRPr/>
          </a:p>
        </p:txBody>
      </p:sp>
      <p:sp>
        <p:nvSpPr>
          <p:cNvPr id="284" name="Shape 284"/>
          <p:cNvSpPr/>
          <p:nvPr/>
        </p:nvSpPr>
        <p:spPr>
          <a:xfrm>
            <a:off x="6240233" y="3350305"/>
            <a:ext cx="1306287" cy="522516"/>
          </a:xfrm>
          <a:prstGeom prst="rect">
            <a:avLst/>
          </a:prstGeom>
          <a:solidFill>
            <a:srgbClr val="F4B183"/>
          </a:solidFill>
          <a:ln w="12700">
            <a:solidFill>
              <a:srgbClr val="32538F"/>
            </a:solidFill>
            <a:miter/>
          </a:ln>
        </p:spPr>
        <p:txBody>
          <a:bodyPr lIns="0" tIns="0" rIns="0" bIns="0" anchor="ctr"/>
          <a:lstStyle/>
          <a:p>
            <a:pPr lvl="0" algn="ctr">
              <a:defRPr>
                <a:solidFill>
                  <a:srgbClr val="FFFFFF"/>
                </a:solidFill>
              </a:defRPr>
            </a:pPr>
            <a:endParaRPr/>
          </a:p>
        </p:txBody>
      </p:sp>
      <p:sp>
        <p:nvSpPr>
          <p:cNvPr id="285" name="Shape 285"/>
          <p:cNvSpPr/>
          <p:nvPr/>
        </p:nvSpPr>
        <p:spPr>
          <a:xfrm>
            <a:off x="7658099" y="3363686"/>
            <a:ext cx="1306287" cy="506187"/>
          </a:xfrm>
          <a:prstGeom prst="rect">
            <a:avLst/>
          </a:prstGeom>
          <a:solidFill>
            <a:srgbClr val="F4B183"/>
          </a:solidFill>
          <a:ln w="12700">
            <a:solidFill>
              <a:srgbClr val="32538F"/>
            </a:solidFill>
            <a:miter/>
          </a:ln>
        </p:spPr>
        <p:txBody>
          <a:bodyPr lIns="0" tIns="0" rIns="0" bIns="0" anchor="ctr"/>
          <a:lstStyle/>
          <a:p>
            <a:pPr lvl="0" algn="ctr">
              <a:defRPr>
                <a:solidFill>
                  <a:srgbClr val="FFFFFF"/>
                </a:solidFill>
              </a:defRPr>
            </a:pPr>
            <a:endParaRPr/>
          </a:p>
        </p:txBody>
      </p:sp>
      <p:sp>
        <p:nvSpPr>
          <p:cNvPr id="286" name="Shape 286"/>
          <p:cNvSpPr/>
          <p:nvPr/>
        </p:nvSpPr>
        <p:spPr>
          <a:xfrm>
            <a:off x="6240233" y="3929288"/>
            <a:ext cx="1306287" cy="522516"/>
          </a:xfrm>
          <a:prstGeom prst="rect">
            <a:avLst/>
          </a:prstGeom>
          <a:solidFill>
            <a:srgbClr val="F4B183"/>
          </a:solidFill>
          <a:ln w="12700">
            <a:solidFill>
              <a:srgbClr val="32538F"/>
            </a:solidFill>
            <a:miter/>
          </a:ln>
        </p:spPr>
        <p:txBody>
          <a:bodyPr lIns="0" tIns="0" rIns="0" bIns="0" anchor="ctr"/>
          <a:lstStyle/>
          <a:p>
            <a:pPr lvl="0" algn="ctr">
              <a:defRPr>
                <a:solidFill>
                  <a:srgbClr val="FFFFFF"/>
                </a:solidFill>
              </a:defRPr>
            </a:pPr>
            <a:endParaRPr/>
          </a:p>
        </p:txBody>
      </p:sp>
      <p:sp>
        <p:nvSpPr>
          <p:cNvPr id="287" name="Shape 287"/>
          <p:cNvSpPr/>
          <p:nvPr/>
        </p:nvSpPr>
        <p:spPr>
          <a:xfrm>
            <a:off x="1345738" y="3368219"/>
            <a:ext cx="540207" cy="1126672"/>
          </a:xfrm>
          <a:prstGeom prst="rect">
            <a:avLst/>
          </a:prstGeom>
          <a:solidFill>
            <a:srgbClr val="FFC000"/>
          </a:solidFill>
          <a:ln w="12700">
            <a:solidFill>
              <a:srgbClr val="32538F"/>
            </a:solidFill>
            <a:miter/>
          </a:ln>
        </p:spPr>
        <p:txBody>
          <a:bodyPr lIns="0" tIns="0" rIns="0" bIns="0" anchor="ctr"/>
          <a:lstStyle/>
          <a:p>
            <a:pPr lvl="0" algn="ctr">
              <a:defRPr>
                <a:solidFill>
                  <a:srgbClr val="FFFFFF"/>
                </a:solidFill>
              </a:defRPr>
            </a:pPr>
            <a:endParaRPr/>
          </a:p>
        </p:txBody>
      </p:sp>
      <p:sp>
        <p:nvSpPr>
          <p:cNvPr id="288" name="Shape 288"/>
          <p:cNvSpPr/>
          <p:nvPr/>
        </p:nvSpPr>
        <p:spPr>
          <a:xfrm>
            <a:off x="9075964" y="3368219"/>
            <a:ext cx="540207" cy="1126672"/>
          </a:xfrm>
          <a:prstGeom prst="rect">
            <a:avLst/>
          </a:prstGeom>
          <a:solidFill>
            <a:srgbClr val="FFC000"/>
          </a:solidFill>
          <a:ln w="12700">
            <a:solidFill>
              <a:srgbClr val="32538F"/>
            </a:solidFill>
            <a:miter/>
          </a:ln>
        </p:spPr>
        <p:txBody>
          <a:bodyPr lIns="0" tIns="0" rIns="0" bIns="0" anchor="ctr"/>
          <a:lstStyle/>
          <a:p>
            <a:pPr lvl="0" algn="ctr">
              <a:defRPr>
                <a:solidFill>
                  <a:srgbClr val="FFFFFF"/>
                </a:solidFill>
              </a:defRPr>
            </a:pPr>
            <a:endParaRPr/>
          </a:p>
        </p:txBody>
      </p:sp>
      <p:sp>
        <p:nvSpPr>
          <p:cNvPr id="289" name="Shape 289"/>
          <p:cNvSpPr/>
          <p:nvPr/>
        </p:nvSpPr>
        <p:spPr>
          <a:xfrm>
            <a:off x="6566240" y="2270782"/>
            <a:ext cx="576363" cy="52471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BF9000"/>
          </a:solidFill>
          <a:ln w="12700">
            <a:solidFill>
              <a:srgbClr val="32538F"/>
            </a:solidFill>
            <a:miter/>
          </a:ln>
        </p:spPr>
        <p:txBody>
          <a:bodyPr lIns="0" tIns="0" rIns="0" bIns="0" anchor="ctr"/>
          <a:lstStyle/>
          <a:p>
            <a:pPr lvl="0" algn="ctr">
              <a:defRPr>
                <a:solidFill>
                  <a:srgbClr val="FFFFFF"/>
                </a:solidFill>
              </a:defRPr>
            </a:pPr>
            <a:endParaRPr/>
          </a:p>
        </p:txBody>
      </p:sp>
      <p:sp>
        <p:nvSpPr>
          <p:cNvPr id="290" name="Shape 290"/>
          <p:cNvSpPr/>
          <p:nvPr/>
        </p:nvSpPr>
        <p:spPr>
          <a:xfrm>
            <a:off x="4487510" y="4778352"/>
            <a:ext cx="669713" cy="52218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BF9000"/>
          </a:solidFill>
          <a:ln w="12700">
            <a:solidFill>
              <a:srgbClr val="32538F"/>
            </a:solidFill>
            <a:miter/>
          </a:ln>
        </p:spPr>
        <p:txBody>
          <a:bodyPr lIns="0" tIns="0" rIns="0" bIns="0" anchor="ctr"/>
          <a:lstStyle/>
          <a:p>
            <a:pPr lvl="0" algn="ctr">
              <a:defRPr>
                <a:solidFill>
                  <a:srgbClr val="FFFFFF"/>
                </a:solidFill>
              </a:defRPr>
            </a:pPr>
            <a:endParaRPr/>
          </a:p>
        </p:txBody>
      </p:sp>
      <p:grpSp>
        <p:nvGrpSpPr>
          <p:cNvPr id="294" name="Group 294"/>
          <p:cNvGrpSpPr/>
          <p:nvPr/>
        </p:nvGrpSpPr>
        <p:grpSpPr>
          <a:xfrm>
            <a:off x="10658060" y="3832028"/>
            <a:ext cx="695741" cy="636105"/>
            <a:chOff x="0" y="0"/>
            <a:chExt cx="695739" cy="636104"/>
          </a:xfrm>
        </p:grpSpPr>
        <p:sp>
          <p:nvSpPr>
            <p:cNvPr id="291" name="Shape 291"/>
            <p:cNvSpPr/>
            <p:nvPr/>
          </p:nvSpPr>
          <p:spPr>
            <a:xfrm>
              <a:off x="0" y="-1"/>
              <a:ext cx="695740" cy="636106"/>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path>
              </a:pathLst>
            </a:custGeom>
            <a:solidFill>
              <a:srgbClr val="9195FF">
                <a:alpha val="34902"/>
              </a:srgbClr>
            </a:solidFill>
            <a:ln w="12700" cap="flat">
              <a:noFill/>
              <a:miter lim="400000"/>
            </a:ln>
            <a:effectLst/>
          </p:spPr>
          <p:txBody>
            <a:bodyPr wrap="square" lIns="0" tIns="0" rIns="0" bIns="0" numCol="1" anchor="ctr">
              <a:noAutofit/>
            </a:bodyPr>
            <a:lstStyle/>
            <a:p>
              <a:pPr lvl="0" algn="ctr">
                <a:defRPr>
                  <a:solidFill>
                    <a:srgbClr val="FFFFFF"/>
                  </a:solidFill>
                </a:defRPr>
              </a:pPr>
              <a:endParaRPr/>
            </a:p>
          </p:txBody>
        </p:sp>
        <p:sp>
          <p:nvSpPr>
            <p:cNvPr id="292" name="Shape 292"/>
            <p:cNvSpPr/>
            <p:nvPr/>
          </p:nvSpPr>
          <p:spPr>
            <a:xfrm>
              <a:off x="200186" y="189800"/>
              <a:ext cx="295368" cy="6626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1186" y="0"/>
                    <a:pt x="2650" y="0"/>
                  </a:cubicBezTo>
                  <a:cubicBezTo>
                    <a:pt x="4113" y="0"/>
                    <a:pt x="5300" y="4835"/>
                    <a:pt x="5300" y="10800"/>
                  </a:cubicBezTo>
                  <a:cubicBezTo>
                    <a:pt x="5300" y="16765"/>
                    <a:pt x="4113" y="21600"/>
                    <a:pt x="2650" y="21600"/>
                  </a:cubicBezTo>
                  <a:cubicBezTo>
                    <a:pt x="1186" y="21600"/>
                    <a:pt x="0" y="16765"/>
                    <a:pt x="0" y="10800"/>
                  </a:cubicBezTo>
                  <a:moveTo>
                    <a:pt x="16300" y="10800"/>
                  </a:moveTo>
                  <a:cubicBezTo>
                    <a:pt x="16300" y="4835"/>
                    <a:pt x="17487" y="0"/>
                    <a:pt x="18950" y="0"/>
                  </a:cubicBezTo>
                  <a:cubicBezTo>
                    <a:pt x="20414" y="0"/>
                    <a:pt x="21600" y="4835"/>
                    <a:pt x="21600" y="10800"/>
                  </a:cubicBezTo>
                  <a:cubicBezTo>
                    <a:pt x="21600" y="16765"/>
                    <a:pt x="20414" y="21600"/>
                    <a:pt x="18950" y="21600"/>
                  </a:cubicBezTo>
                  <a:cubicBezTo>
                    <a:pt x="17487" y="21600"/>
                    <a:pt x="16300" y="16765"/>
                    <a:pt x="16300" y="10800"/>
                  </a:cubicBezTo>
                </a:path>
              </a:pathLst>
            </a:custGeom>
            <a:solidFill>
              <a:srgbClr val="000000">
                <a:alpha val="20000"/>
              </a:srgbClr>
            </a:solidFill>
            <a:ln w="12700" cap="flat">
              <a:noFill/>
              <a:miter lim="400000"/>
            </a:ln>
            <a:effectLst/>
          </p:spPr>
          <p:txBody>
            <a:bodyPr wrap="square" lIns="0" tIns="0" rIns="0" bIns="0" numCol="1" anchor="ctr">
              <a:noAutofit/>
            </a:bodyPr>
            <a:lstStyle/>
            <a:p>
              <a:pPr lvl="0" algn="ctr">
                <a:defRPr>
                  <a:solidFill>
                    <a:srgbClr val="FFFFFF"/>
                  </a:solidFill>
                </a:defRPr>
              </a:pPr>
              <a:endParaRPr/>
            </a:p>
          </p:txBody>
        </p:sp>
        <p:sp>
          <p:nvSpPr>
            <p:cNvPr id="293" name="Shape 293"/>
            <p:cNvSpPr/>
            <p:nvPr/>
          </p:nvSpPr>
          <p:spPr>
            <a:xfrm>
              <a:off x="0" y="-1"/>
              <a:ext cx="695740" cy="636106"/>
            </a:xfrm>
            <a:custGeom>
              <a:avLst/>
              <a:gdLst/>
              <a:ahLst/>
              <a:cxnLst>
                <a:cxn ang="0">
                  <a:pos x="wd2" y="hd2"/>
                </a:cxn>
                <a:cxn ang="5400000">
                  <a:pos x="wd2" y="hd2"/>
                </a:cxn>
                <a:cxn ang="10800000">
                  <a:pos x="wd2" y="hd2"/>
                </a:cxn>
                <a:cxn ang="16200000">
                  <a:pos x="wd2" y="hd2"/>
                </a:cxn>
              </a:cxnLst>
              <a:rect l="0" t="0" r="r" b="b"/>
              <a:pathLst>
                <a:path w="21600" h="21600" extrusionOk="0">
                  <a:moveTo>
                    <a:pt x="6215" y="7570"/>
                  </a:moveTo>
                  <a:cubicBezTo>
                    <a:pt x="6215" y="6949"/>
                    <a:pt x="6719" y="6445"/>
                    <a:pt x="7340" y="6445"/>
                  </a:cubicBezTo>
                  <a:cubicBezTo>
                    <a:pt x="7961" y="6445"/>
                    <a:pt x="8465" y="6949"/>
                    <a:pt x="8465" y="7570"/>
                  </a:cubicBezTo>
                  <a:cubicBezTo>
                    <a:pt x="8465" y="8191"/>
                    <a:pt x="7961" y="8695"/>
                    <a:pt x="7340" y="8695"/>
                  </a:cubicBezTo>
                  <a:cubicBezTo>
                    <a:pt x="6719" y="8695"/>
                    <a:pt x="6215" y="8191"/>
                    <a:pt x="6215" y="7570"/>
                  </a:cubicBezTo>
                  <a:moveTo>
                    <a:pt x="13135" y="7570"/>
                  </a:moveTo>
                  <a:cubicBezTo>
                    <a:pt x="13135" y="6949"/>
                    <a:pt x="13639" y="6445"/>
                    <a:pt x="14260" y="6445"/>
                  </a:cubicBezTo>
                  <a:cubicBezTo>
                    <a:pt x="14881" y="6445"/>
                    <a:pt x="15385" y="6949"/>
                    <a:pt x="15385" y="7570"/>
                  </a:cubicBezTo>
                  <a:cubicBezTo>
                    <a:pt x="15385" y="8191"/>
                    <a:pt x="14881" y="8695"/>
                    <a:pt x="14260" y="8695"/>
                  </a:cubicBezTo>
                  <a:cubicBezTo>
                    <a:pt x="13639" y="8695"/>
                    <a:pt x="13135" y="8191"/>
                    <a:pt x="13135" y="7570"/>
                  </a:cubicBezTo>
                  <a:moveTo>
                    <a:pt x="4946" y="15510"/>
                  </a:moveTo>
                  <a:cubicBezTo>
                    <a:pt x="8849" y="18190"/>
                    <a:pt x="12747" y="18190"/>
                    <a:pt x="16640" y="15510"/>
                  </a:cubicBezTo>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path>
              </a:pathLst>
            </a:custGeom>
            <a:noFill/>
            <a:ln w="12700" cap="flat">
              <a:solidFill>
                <a:srgbClr val="32538F"/>
              </a:solidFill>
              <a:prstDash val="solid"/>
              <a:miter lim="800000"/>
            </a:ln>
            <a:effectLst/>
          </p:spPr>
          <p:txBody>
            <a:bodyPr wrap="square" lIns="0" tIns="0" rIns="0" bIns="0" numCol="1" anchor="ctr">
              <a:noAutofit/>
            </a:bodyPr>
            <a:lstStyle/>
            <a:p>
              <a:pPr lvl="0" algn="ctr">
                <a:defRPr>
                  <a:solidFill>
                    <a:srgbClr val="FFFFFF"/>
                  </a:solidFill>
                </a:defRPr>
              </a:pPr>
              <a:endParaRPr/>
            </a:p>
          </p:txBody>
        </p:sp>
      </p:grpSp>
      <p:grpSp>
        <p:nvGrpSpPr>
          <p:cNvPr id="297" name="Group 297"/>
          <p:cNvGrpSpPr/>
          <p:nvPr/>
        </p:nvGrpSpPr>
        <p:grpSpPr>
          <a:xfrm>
            <a:off x="4353338" y="5685182"/>
            <a:ext cx="2425150" cy="491781"/>
            <a:chOff x="0" y="66530"/>
            <a:chExt cx="2425148" cy="491780"/>
          </a:xfrm>
        </p:grpSpPr>
        <p:sp>
          <p:nvSpPr>
            <p:cNvPr id="295" name="Shape 295"/>
            <p:cNvSpPr/>
            <p:nvPr/>
          </p:nvSpPr>
          <p:spPr>
            <a:xfrm>
              <a:off x="0" y="66530"/>
              <a:ext cx="2425149" cy="491781"/>
            </a:xfrm>
            <a:prstGeom prst="roundRect">
              <a:avLst>
                <a:gd name="adj" fmla="val 16667"/>
              </a:avLst>
            </a:prstGeom>
            <a:solidFill>
              <a:srgbClr val="D0CECE"/>
            </a:solidFill>
            <a:ln w="12700" cap="flat">
              <a:solidFill>
                <a:srgbClr val="32538F"/>
              </a:solidFill>
              <a:prstDash val="solid"/>
              <a:miter lim="800000"/>
            </a:ln>
            <a:effectLst/>
          </p:spPr>
          <p:txBody>
            <a:bodyPr wrap="square" lIns="0" tIns="0" rIns="0" bIns="0" numCol="1" anchor="ctr">
              <a:noAutofit/>
            </a:bodyPr>
            <a:lstStyle/>
            <a:p>
              <a:pPr lvl="0" algn="ctr"/>
              <a:endParaRPr/>
            </a:p>
          </p:txBody>
        </p:sp>
        <p:sp>
          <p:nvSpPr>
            <p:cNvPr id="296" name="Shape 296"/>
            <p:cNvSpPr/>
            <p:nvPr/>
          </p:nvSpPr>
          <p:spPr>
            <a:xfrm>
              <a:off x="24007" y="133350"/>
              <a:ext cx="2377134" cy="3581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lstStyle>
            <a:p>
              <a:pPr lvl="0"/>
              <a:r>
                <a:t>EDITORS</a:t>
              </a:r>
            </a:p>
          </p:txBody>
        </p:sp>
      </p:grpSp>
      <p:sp>
        <p:nvSpPr>
          <p:cNvPr id="298" name="Shape 298"/>
          <p:cNvSpPr/>
          <p:nvPr/>
        </p:nvSpPr>
        <p:spPr>
          <a:xfrm flipV="1">
            <a:off x="6798685" y="3977176"/>
            <a:ext cx="2950327" cy="1827878"/>
          </a:xfrm>
          <a:prstGeom prst="line">
            <a:avLst/>
          </a:prstGeom>
          <a:ln w="6350">
            <a:solidFill>
              <a:srgbClr val="4472C4"/>
            </a:solidFill>
            <a:miter/>
            <a:tailEnd type="triangle"/>
          </a:ln>
        </p:spPr>
        <p:txBody>
          <a:bodyPr lIns="0" tIns="0" rIns="0" bIns="0"/>
          <a:lstStyle/>
          <a:p>
            <a:pPr lvl="0" defTabSz="457200">
              <a:defRPr sz="1200">
                <a:latin typeface="+mn-lt"/>
                <a:ea typeface="+mn-ea"/>
                <a:cs typeface="+mn-cs"/>
                <a:sym typeface="Helvetica"/>
              </a:defRPr>
            </a:pPr>
            <a:endParaRPr/>
          </a:p>
        </p:txBody>
      </p:sp>
      <p:sp>
        <p:nvSpPr>
          <p:cNvPr id="299" name="Shape 299"/>
          <p:cNvSpPr/>
          <p:nvPr/>
        </p:nvSpPr>
        <p:spPr>
          <a:xfrm flipH="1" flipV="1">
            <a:off x="992212" y="4015972"/>
            <a:ext cx="3422373" cy="1813570"/>
          </a:xfrm>
          <a:prstGeom prst="line">
            <a:avLst/>
          </a:prstGeom>
          <a:ln w="6350">
            <a:solidFill>
              <a:srgbClr val="4472C4"/>
            </a:solidFill>
            <a:miter/>
            <a:tailEnd type="triangle"/>
          </a:ln>
        </p:spPr>
        <p:txBody>
          <a:bodyPr lIns="0" tIns="0" rIns="0" bIns="0"/>
          <a:lstStyle/>
          <a:p>
            <a:pPr lvl="0" defTabSz="457200">
              <a:defRPr sz="1200">
                <a:latin typeface="+mn-lt"/>
                <a:ea typeface="+mn-ea"/>
                <a:cs typeface="+mn-cs"/>
                <a:sym typeface="Helvetica"/>
              </a:defRPr>
            </a:pPr>
            <a:endParaRPr/>
          </a:p>
        </p:txBody>
      </p:sp>
      <p:grpSp>
        <p:nvGrpSpPr>
          <p:cNvPr id="302" name="Group 302"/>
          <p:cNvGrpSpPr/>
          <p:nvPr/>
        </p:nvGrpSpPr>
        <p:grpSpPr>
          <a:xfrm>
            <a:off x="1631156" y="2000439"/>
            <a:ext cx="1832108" cy="693145"/>
            <a:chOff x="0" y="0"/>
            <a:chExt cx="1832106" cy="693144"/>
          </a:xfrm>
        </p:grpSpPr>
        <p:sp>
          <p:nvSpPr>
            <p:cNvPr id="300" name="Shape 300"/>
            <p:cNvSpPr/>
            <p:nvPr/>
          </p:nvSpPr>
          <p:spPr>
            <a:xfrm>
              <a:off x="0" y="-1"/>
              <a:ext cx="1832107" cy="693146"/>
            </a:xfrm>
            <a:prstGeom prst="rect">
              <a:avLst/>
            </a:prstGeom>
            <a:solidFill>
              <a:srgbClr val="9195FF"/>
            </a:solidFill>
            <a:ln w="12700" cap="flat">
              <a:solidFill>
                <a:srgbClr val="32538F"/>
              </a:solidFill>
              <a:prstDash val="solid"/>
              <a:miter lim="800000"/>
            </a:ln>
            <a:effectLst/>
          </p:spPr>
          <p:txBody>
            <a:bodyPr wrap="square" lIns="0" tIns="0" rIns="0" bIns="0" numCol="1" anchor="ctr">
              <a:noAutofit/>
            </a:bodyPr>
            <a:lstStyle/>
            <a:p>
              <a:pPr lvl="0" algn="ctr">
                <a:defRPr>
                  <a:solidFill>
                    <a:srgbClr val="FFFFFF"/>
                  </a:solidFill>
                </a:defRPr>
              </a:pPr>
              <a:endParaRPr/>
            </a:p>
          </p:txBody>
        </p:sp>
        <p:sp>
          <p:nvSpPr>
            <p:cNvPr id="301" name="Shape 301"/>
            <p:cNvSpPr/>
            <p:nvPr/>
          </p:nvSpPr>
          <p:spPr>
            <a:xfrm>
              <a:off x="0" y="167502"/>
              <a:ext cx="1832107" cy="358140"/>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a:solidFill>
                    <a:srgbClr val="FFFFFF"/>
                  </a:solidFill>
                </a:defRPr>
              </a:lvl1pPr>
            </a:lstStyle>
            <a:p>
              <a:pPr lvl="0">
                <a:defRPr>
                  <a:solidFill>
                    <a:srgbClr val="000000"/>
                  </a:solidFill>
                </a:defRPr>
              </a:pPr>
              <a:r>
                <a:rPr>
                  <a:solidFill>
                    <a:srgbClr val="FFFFFF"/>
                  </a:solidFill>
                </a:rPr>
                <a:t>EASILIER</a:t>
              </a:r>
            </a:p>
          </p:txBody>
        </p:sp>
      </p:grpSp>
      <p:sp>
        <p:nvSpPr>
          <p:cNvPr id="303" name="Shape 303"/>
          <p:cNvSpPr/>
          <p:nvPr/>
        </p:nvSpPr>
        <p:spPr>
          <a:xfrm>
            <a:off x="5830003" y="2272046"/>
            <a:ext cx="597301" cy="52218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BF9000"/>
          </a:solidFill>
          <a:ln w="12700">
            <a:solidFill>
              <a:srgbClr val="32538F"/>
            </a:solidFill>
            <a:miter/>
          </a:ln>
        </p:spPr>
        <p:txBody>
          <a:bodyPr lIns="0" tIns="0" rIns="0" bIns="0" anchor="ctr"/>
          <a:lstStyle/>
          <a:p>
            <a:pPr lvl="0" algn="ctr">
              <a:defRPr>
                <a:solidFill>
                  <a:srgbClr val="FFFFFF"/>
                </a:solidFill>
              </a:defRPr>
            </a:pPr>
            <a:endParaRPr/>
          </a:p>
        </p:txBody>
      </p:sp>
      <p:sp>
        <p:nvSpPr>
          <p:cNvPr id="304" name="Shape 304"/>
          <p:cNvSpPr/>
          <p:nvPr/>
        </p:nvSpPr>
        <p:spPr>
          <a:xfrm>
            <a:off x="5337426" y="4790111"/>
            <a:ext cx="586297" cy="52218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BF9000"/>
          </a:solidFill>
          <a:ln w="12700">
            <a:solidFill>
              <a:srgbClr val="32538F"/>
            </a:solidFill>
            <a:miter/>
          </a:ln>
        </p:spPr>
        <p:txBody>
          <a:bodyPr lIns="0" tIns="0" rIns="0" bIns="0" anchor="ctr"/>
          <a:lstStyle/>
          <a:p>
            <a:pPr lvl="0" algn="ctr">
              <a:defRPr>
                <a:solidFill>
                  <a:srgbClr val="FFFFFF"/>
                </a:solidFill>
              </a:defRPr>
            </a:pPr>
            <a:endParaRPr/>
          </a:p>
        </p:txBody>
      </p:sp>
      <p:grpSp>
        <p:nvGrpSpPr>
          <p:cNvPr id="307" name="Group 307"/>
          <p:cNvGrpSpPr/>
          <p:nvPr/>
        </p:nvGrpSpPr>
        <p:grpSpPr>
          <a:xfrm>
            <a:off x="9998764" y="4593625"/>
            <a:ext cx="1501483" cy="979204"/>
            <a:chOff x="0" y="0"/>
            <a:chExt cx="1501481" cy="979203"/>
          </a:xfrm>
        </p:grpSpPr>
        <p:sp>
          <p:nvSpPr>
            <p:cNvPr id="305" name="Shape 305"/>
            <p:cNvSpPr/>
            <p:nvPr/>
          </p:nvSpPr>
          <p:spPr>
            <a:xfrm>
              <a:off x="0" y="-1"/>
              <a:ext cx="1501482" cy="979205"/>
            </a:xfrm>
            <a:prstGeom prst="rect">
              <a:avLst/>
            </a:prstGeom>
            <a:solidFill>
              <a:srgbClr val="9195FF"/>
            </a:solidFill>
            <a:ln w="12700" cap="flat">
              <a:solidFill>
                <a:srgbClr val="32538F"/>
              </a:solidFill>
              <a:prstDash val="solid"/>
              <a:miter lim="800000"/>
            </a:ln>
            <a:effectLst/>
          </p:spPr>
          <p:txBody>
            <a:bodyPr wrap="square" lIns="0" tIns="0" rIns="0" bIns="0" numCol="1" anchor="ctr">
              <a:noAutofit/>
            </a:bodyPr>
            <a:lstStyle/>
            <a:p>
              <a:pPr lvl="0" algn="ctr">
                <a:defRPr>
                  <a:solidFill>
                    <a:srgbClr val="FFFFFF"/>
                  </a:solidFill>
                </a:defRPr>
              </a:pPr>
              <a:endParaRPr/>
            </a:p>
          </p:txBody>
        </p:sp>
        <p:sp>
          <p:nvSpPr>
            <p:cNvPr id="306" name="Shape 306"/>
            <p:cNvSpPr/>
            <p:nvPr/>
          </p:nvSpPr>
          <p:spPr>
            <a:xfrm>
              <a:off x="0" y="177181"/>
              <a:ext cx="1501482" cy="6248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a:solidFill>
                    <a:srgbClr val="FFFFFF"/>
                  </a:solidFill>
                </a:defRPr>
              </a:lvl1pPr>
            </a:lstStyle>
            <a:p>
              <a:pPr lvl="0">
                <a:defRPr>
                  <a:solidFill>
                    <a:srgbClr val="000000"/>
                  </a:solidFill>
                </a:defRPr>
              </a:pPr>
              <a:r>
                <a:rPr>
                  <a:solidFill>
                    <a:srgbClr val="FFFFFF"/>
                  </a:solidFill>
                </a:rPr>
                <a:t>EASILIER</a:t>
              </a:r>
            </a:p>
          </p:txBody>
        </p:sp>
      </p:grpSp>
      <p:grpSp>
        <p:nvGrpSpPr>
          <p:cNvPr id="311" name="Group 311"/>
          <p:cNvGrpSpPr/>
          <p:nvPr/>
        </p:nvGrpSpPr>
        <p:grpSpPr>
          <a:xfrm>
            <a:off x="741440" y="2057480"/>
            <a:ext cx="695741" cy="636105"/>
            <a:chOff x="0" y="0"/>
            <a:chExt cx="695739" cy="636104"/>
          </a:xfrm>
        </p:grpSpPr>
        <p:sp>
          <p:nvSpPr>
            <p:cNvPr id="308" name="Shape 308"/>
            <p:cNvSpPr/>
            <p:nvPr/>
          </p:nvSpPr>
          <p:spPr>
            <a:xfrm>
              <a:off x="0" y="-1"/>
              <a:ext cx="695740" cy="636106"/>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path>
              </a:pathLst>
            </a:custGeom>
            <a:solidFill>
              <a:srgbClr val="9195FF">
                <a:alpha val="34902"/>
              </a:srgbClr>
            </a:solidFill>
            <a:ln w="12700" cap="flat">
              <a:noFill/>
              <a:miter lim="400000"/>
            </a:ln>
            <a:effectLst/>
          </p:spPr>
          <p:txBody>
            <a:bodyPr wrap="square" lIns="0" tIns="0" rIns="0" bIns="0" numCol="1" anchor="ctr">
              <a:noAutofit/>
            </a:bodyPr>
            <a:lstStyle/>
            <a:p>
              <a:pPr lvl="0" algn="ctr">
                <a:defRPr>
                  <a:solidFill>
                    <a:srgbClr val="FFFFFF"/>
                  </a:solidFill>
                </a:defRPr>
              </a:pPr>
              <a:endParaRPr/>
            </a:p>
          </p:txBody>
        </p:sp>
        <p:sp>
          <p:nvSpPr>
            <p:cNvPr id="309" name="Shape 309"/>
            <p:cNvSpPr/>
            <p:nvPr/>
          </p:nvSpPr>
          <p:spPr>
            <a:xfrm>
              <a:off x="200186" y="189800"/>
              <a:ext cx="295368" cy="6626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cubicBezTo>
                    <a:pt x="0" y="4835"/>
                    <a:pt x="1186" y="0"/>
                    <a:pt x="2650" y="0"/>
                  </a:cubicBezTo>
                  <a:cubicBezTo>
                    <a:pt x="4113" y="0"/>
                    <a:pt x="5300" y="4835"/>
                    <a:pt x="5300" y="10800"/>
                  </a:cubicBezTo>
                  <a:cubicBezTo>
                    <a:pt x="5300" y="16765"/>
                    <a:pt x="4113" y="21600"/>
                    <a:pt x="2650" y="21600"/>
                  </a:cubicBezTo>
                  <a:cubicBezTo>
                    <a:pt x="1186" y="21600"/>
                    <a:pt x="0" y="16765"/>
                    <a:pt x="0" y="10800"/>
                  </a:cubicBezTo>
                  <a:moveTo>
                    <a:pt x="16300" y="10800"/>
                  </a:moveTo>
                  <a:cubicBezTo>
                    <a:pt x="16300" y="4835"/>
                    <a:pt x="17487" y="0"/>
                    <a:pt x="18950" y="0"/>
                  </a:cubicBezTo>
                  <a:cubicBezTo>
                    <a:pt x="20414" y="0"/>
                    <a:pt x="21600" y="4835"/>
                    <a:pt x="21600" y="10800"/>
                  </a:cubicBezTo>
                  <a:cubicBezTo>
                    <a:pt x="21600" y="16765"/>
                    <a:pt x="20414" y="21600"/>
                    <a:pt x="18950" y="21600"/>
                  </a:cubicBezTo>
                  <a:cubicBezTo>
                    <a:pt x="17487" y="21600"/>
                    <a:pt x="16300" y="16765"/>
                    <a:pt x="16300" y="10800"/>
                  </a:cubicBezTo>
                </a:path>
              </a:pathLst>
            </a:custGeom>
            <a:solidFill>
              <a:srgbClr val="000000">
                <a:alpha val="20000"/>
              </a:srgbClr>
            </a:solidFill>
            <a:ln w="12700" cap="flat">
              <a:noFill/>
              <a:miter lim="400000"/>
            </a:ln>
            <a:effectLst/>
          </p:spPr>
          <p:txBody>
            <a:bodyPr wrap="square" lIns="0" tIns="0" rIns="0" bIns="0" numCol="1" anchor="ctr">
              <a:noAutofit/>
            </a:bodyPr>
            <a:lstStyle/>
            <a:p>
              <a:pPr lvl="0" algn="ctr">
                <a:defRPr>
                  <a:solidFill>
                    <a:srgbClr val="FFFFFF"/>
                  </a:solidFill>
                </a:defRPr>
              </a:pPr>
              <a:endParaRPr/>
            </a:p>
          </p:txBody>
        </p:sp>
        <p:sp>
          <p:nvSpPr>
            <p:cNvPr id="310" name="Shape 310"/>
            <p:cNvSpPr/>
            <p:nvPr/>
          </p:nvSpPr>
          <p:spPr>
            <a:xfrm>
              <a:off x="0" y="-1"/>
              <a:ext cx="695740" cy="636106"/>
            </a:xfrm>
            <a:custGeom>
              <a:avLst/>
              <a:gdLst/>
              <a:ahLst/>
              <a:cxnLst>
                <a:cxn ang="0">
                  <a:pos x="wd2" y="hd2"/>
                </a:cxn>
                <a:cxn ang="5400000">
                  <a:pos x="wd2" y="hd2"/>
                </a:cxn>
                <a:cxn ang="10800000">
                  <a:pos x="wd2" y="hd2"/>
                </a:cxn>
                <a:cxn ang="16200000">
                  <a:pos x="wd2" y="hd2"/>
                </a:cxn>
              </a:cxnLst>
              <a:rect l="0" t="0" r="r" b="b"/>
              <a:pathLst>
                <a:path w="21600" h="21600" extrusionOk="0">
                  <a:moveTo>
                    <a:pt x="6215" y="7570"/>
                  </a:moveTo>
                  <a:cubicBezTo>
                    <a:pt x="6215" y="6949"/>
                    <a:pt x="6719" y="6445"/>
                    <a:pt x="7340" y="6445"/>
                  </a:cubicBezTo>
                  <a:cubicBezTo>
                    <a:pt x="7961" y="6445"/>
                    <a:pt x="8465" y="6949"/>
                    <a:pt x="8465" y="7570"/>
                  </a:cubicBezTo>
                  <a:cubicBezTo>
                    <a:pt x="8465" y="8191"/>
                    <a:pt x="7961" y="8695"/>
                    <a:pt x="7340" y="8695"/>
                  </a:cubicBezTo>
                  <a:cubicBezTo>
                    <a:pt x="6719" y="8695"/>
                    <a:pt x="6215" y="8191"/>
                    <a:pt x="6215" y="7570"/>
                  </a:cubicBezTo>
                  <a:moveTo>
                    <a:pt x="13135" y="7570"/>
                  </a:moveTo>
                  <a:cubicBezTo>
                    <a:pt x="13135" y="6949"/>
                    <a:pt x="13639" y="6445"/>
                    <a:pt x="14260" y="6445"/>
                  </a:cubicBezTo>
                  <a:cubicBezTo>
                    <a:pt x="14881" y="6445"/>
                    <a:pt x="15385" y="6949"/>
                    <a:pt x="15385" y="7570"/>
                  </a:cubicBezTo>
                  <a:cubicBezTo>
                    <a:pt x="15385" y="8191"/>
                    <a:pt x="14881" y="8695"/>
                    <a:pt x="14260" y="8695"/>
                  </a:cubicBezTo>
                  <a:cubicBezTo>
                    <a:pt x="13639" y="8695"/>
                    <a:pt x="13135" y="8191"/>
                    <a:pt x="13135" y="7570"/>
                  </a:cubicBezTo>
                  <a:moveTo>
                    <a:pt x="4946" y="15510"/>
                  </a:moveTo>
                  <a:cubicBezTo>
                    <a:pt x="8849" y="18190"/>
                    <a:pt x="12747" y="18190"/>
                    <a:pt x="16640" y="15510"/>
                  </a:cubicBezTo>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path>
              </a:pathLst>
            </a:custGeom>
            <a:noFill/>
            <a:ln w="12700" cap="flat">
              <a:solidFill>
                <a:srgbClr val="32538F"/>
              </a:solidFill>
              <a:prstDash val="solid"/>
              <a:miter lim="800000"/>
            </a:ln>
            <a:effectLst/>
          </p:spPr>
          <p:txBody>
            <a:bodyPr wrap="square" lIns="0" tIns="0" rIns="0" bIns="0" numCol="1" anchor="ctr">
              <a:noAutofit/>
            </a:bodyPr>
            <a:lstStyle/>
            <a:p>
              <a:pPr lvl="0" algn="ctr">
                <a:defRPr>
                  <a:solidFill>
                    <a:srgbClr val="FFFFFF"/>
                  </a:solidFill>
                </a:defRPr>
              </a:pPr>
              <a:endParaRPr/>
            </a:p>
          </p:txBody>
        </p:sp>
      </p:grpSp>
      <p:sp>
        <p:nvSpPr>
          <p:cNvPr id="312" name="Shape 312"/>
          <p:cNvSpPr/>
          <p:nvPr/>
        </p:nvSpPr>
        <p:spPr>
          <a:xfrm flipV="1">
            <a:off x="6422443" y="1826380"/>
            <a:ext cx="2090081" cy="708117"/>
          </a:xfrm>
          <a:prstGeom prst="line">
            <a:avLst/>
          </a:prstGeom>
          <a:ln w="6350">
            <a:solidFill>
              <a:srgbClr val="4472C4"/>
            </a:solidFill>
            <a:miter/>
            <a:tailEnd type="triangle"/>
          </a:ln>
        </p:spPr>
        <p:txBody>
          <a:bodyPr lIns="0" tIns="0" rIns="0" bIns="0"/>
          <a:lstStyle/>
          <a:p>
            <a:pPr lvl="0" defTabSz="457200">
              <a:defRPr sz="1200">
                <a:latin typeface="+mn-lt"/>
                <a:ea typeface="+mn-ea"/>
                <a:cs typeface="+mn-cs"/>
                <a:sym typeface="Helvetica"/>
              </a:defRPr>
            </a:pPr>
            <a:endParaRPr/>
          </a:p>
        </p:txBody>
      </p:sp>
      <p:sp>
        <p:nvSpPr>
          <p:cNvPr id="313" name="Shape 313"/>
          <p:cNvSpPr/>
          <p:nvPr/>
        </p:nvSpPr>
        <p:spPr>
          <a:xfrm flipH="1">
            <a:off x="2076343" y="5103252"/>
            <a:ext cx="3261084" cy="966578"/>
          </a:xfrm>
          <a:prstGeom prst="line">
            <a:avLst/>
          </a:prstGeom>
          <a:ln w="6350">
            <a:solidFill>
              <a:srgbClr val="4472C4"/>
            </a:solidFill>
            <a:miter/>
            <a:tailEnd type="triangle"/>
          </a:ln>
        </p:spPr>
        <p:txBody>
          <a:bodyPr lIns="0" tIns="0" rIns="0" bIns="0"/>
          <a:lstStyle/>
          <a:p>
            <a:pPr lvl="0" defTabSz="457200">
              <a:defRPr sz="1200">
                <a:latin typeface="+mn-lt"/>
                <a:ea typeface="+mn-ea"/>
                <a:cs typeface="+mn-cs"/>
                <a:sym typeface="Helvetica"/>
              </a:defRPr>
            </a:pPr>
            <a:endParaRPr/>
          </a:p>
        </p:txBody>
      </p:sp>
      <p:grpSp>
        <p:nvGrpSpPr>
          <p:cNvPr id="316" name="Group 316"/>
          <p:cNvGrpSpPr/>
          <p:nvPr/>
        </p:nvGrpSpPr>
        <p:grpSpPr>
          <a:xfrm>
            <a:off x="8737599" y="1320800"/>
            <a:ext cx="2268331" cy="949984"/>
            <a:chOff x="0" y="0"/>
            <a:chExt cx="2268329" cy="949983"/>
          </a:xfrm>
        </p:grpSpPr>
        <p:sp>
          <p:nvSpPr>
            <p:cNvPr id="314" name="Shape 314"/>
            <p:cNvSpPr/>
            <p:nvPr/>
          </p:nvSpPr>
          <p:spPr>
            <a:xfrm>
              <a:off x="0" y="0"/>
              <a:ext cx="2268330" cy="949985"/>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BE5D6"/>
            </a:solidFill>
            <a:ln w="12700" cap="flat">
              <a:solidFill>
                <a:srgbClr val="32538F"/>
              </a:solidFill>
              <a:prstDash val="solid"/>
              <a:miter lim="800000"/>
            </a:ln>
            <a:effectLst/>
          </p:spPr>
          <p:txBody>
            <a:bodyPr wrap="square" lIns="0" tIns="0" rIns="0" bIns="0" numCol="1" anchor="ctr">
              <a:noAutofit/>
            </a:bodyPr>
            <a:lstStyle/>
            <a:p>
              <a:pPr lvl="0" algn="ctr">
                <a:defRPr>
                  <a:solidFill>
                    <a:srgbClr val="FFFFFF"/>
                  </a:solidFill>
                </a:defRPr>
              </a:pPr>
              <a:endParaRPr/>
            </a:p>
          </p:txBody>
        </p:sp>
        <p:sp>
          <p:nvSpPr>
            <p:cNvPr id="315" name="Shape 315"/>
            <p:cNvSpPr/>
            <p:nvPr/>
          </p:nvSpPr>
          <p:spPr>
            <a:xfrm>
              <a:off x="332189" y="295921"/>
              <a:ext cx="1603953" cy="3581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b="1"/>
              </a:lvl1pPr>
            </a:lstStyle>
            <a:p>
              <a:pPr lvl="0">
                <a:defRPr b="0"/>
              </a:pPr>
              <a:r>
                <a:rPr b="1"/>
                <a:t>MEDIATORS</a:t>
              </a:r>
            </a:p>
          </p:txBody>
        </p:sp>
      </p:grpSp>
      <p:grpSp>
        <p:nvGrpSpPr>
          <p:cNvPr id="319" name="Group 319"/>
          <p:cNvGrpSpPr/>
          <p:nvPr/>
        </p:nvGrpSpPr>
        <p:grpSpPr>
          <a:xfrm>
            <a:off x="635282" y="6176962"/>
            <a:ext cx="2372080" cy="559365"/>
            <a:chOff x="0" y="32737"/>
            <a:chExt cx="2372078" cy="559364"/>
          </a:xfrm>
        </p:grpSpPr>
        <p:sp>
          <p:nvSpPr>
            <p:cNvPr id="317" name="Shape 317"/>
            <p:cNvSpPr/>
            <p:nvPr/>
          </p:nvSpPr>
          <p:spPr>
            <a:xfrm>
              <a:off x="0" y="32737"/>
              <a:ext cx="2372079" cy="55936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FBE5D6"/>
            </a:solidFill>
            <a:ln w="12700" cap="flat">
              <a:solidFill>
                <a:srgbClr val="32538F"/>
              </a:solidFill>
              <a:prstDash val="solid"/>
              <a:miter lim="800000"/>
            </a:ln>
            <a:effectLst/>
          </p:spPr>
          <p:txBody>
            <a:bodyPr wrap="square" lIns="0" tIns="0" rIns="0" bIns="0" numCol="1" anchor="ctr">
              <a:noAutofit/>
            </a:bodyPr>
            <a:lstStyle/>
            <a:p>
              <a:pPr lvl="0" algn="ctr">
                <a:defRPr>
                  <a:solidFill>
                    <a:srgbClr val="FFFFFF"/>
                  </a:solidFill>
                </a:defRPr>
              </a:pPr>
              <a:endParaRPr/>
            </a:p>
          </p:txBody>
        </p:sp>
        <p:sp>
          <p:nvSpPr>
            <p:cNvPr id="318" name="Shape 318"/>
            <p:cNvSpPr/>
            <p:nvPr/>
          </p:nvSpPr>
          <p:spPr>
            <a:xfrm>
              <a:off x="347383" y="133350"/>
              <a:ext cx="1677313" cy="358141"/>
            </a:xfrm>
            <a:prstGeom prst="rect">
              <a:avLst/>
            </a:prstGeom>
            <a:no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spAutoFit/>
            </a:bodyPr>
            <a:lstStyle>
              <a:lvl1pPr algn="ctr">
                <a:defRPr b="1"/>
              </a:lvl1pPr>
            </a:lstStyle>
            <a:p>
              <a:pPr lvl="0">
                <a:defRPr b="0"/>
              </a:pPr>
              <a:r>
                <a:rPr b="1"/>
                <a:t>MEDIATORS</a:t>
              </a:r>
            </a:p>
          </p:txBody>
        </p:sp>
      </p:grpSp>
      <p:sp>
        <p:nvSpPr>
          <p:cNvPr id="320" name="Shape 320"/>
          <p:cNvSpPr>
            <a:spLocks noGrp="1"/>
          </p:cNvSpPr>
          <p:nvPr>
            <p:ph type="sldNum" sz="quarter" idx="4294967295"/>
          </p:nvPr>
        </p:nvSpPr>
        <p:spPr>
          <a:xfrm>
            <a:off x="8610600" y="6221730"/>
            <a:ext cx="2743200" cy="269240"/>
          </a:xfrm>
          <a:prstGeom prst="rect">
            <a:avLst/>
          </a:prstGeom>
          <a:extLst>
            <a:ext uri="{C572A759-6A51-4108-AA02-DFA0A04FC94B}">
              <ma14:wrappingTextBoxFlag xmlns=""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pPr lvl="0">
                <a:defRPr sz="1800">
                  <a:solidFill>
                    <a:srgbClr val="000000"/>
                  </a:solidFill>
                </a:defRPr>
              </a:pPr>
              <a:t>9</a:t>
            </a:fld>
            <a:endParaRPr sz="1200">
              <a:solidFill>
                <a:srgbClr val="888888"/>
              </a:solidFill>
            </a:endParaRPr>
          </a:p>
        </p:txBody>
      </p:sp>
    </p:spTree>
    <p:extLst>
      <p:ext uri="{BB962C8B-B14F-4D97-AF65-F5344CB8AC3E}">
        <p14:creationId xmlns:p14="http://schemas.microsoft.com/office/powerpoint/2010/main" val="296946343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1564</Words>
  <Application>Microsoft Office PowerPoint</Application>
  <PresentationFormat>Widescreen</PresentationFormat>
  <Paragraphs>193</Paragraphs>
  <Slides>14</Slides>
  <Notes>0</Notes>
  <HiddenSlides>0</HiddenSlides>
  <MMClips>1</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Arial</vt:lpstr>
      <vt:lpstr>Calibri</vt:lpstr>
      <vt:lpstr>Calibri Light</vt:lpstr>
      <vt:lpstr>Wingdings</vt:lpstr>
      <vt:lpstr>Tema di Office</vt:lpstr>
      <vt:lpstr>Presentation of the educational path </vt:lpstr>
      <vt:lpstr>Module Target</vt:lpstr>
      <vt:lpstr>Module Content</vt:lpstr>
      <vt:lpstr>Organization of the educational project</vt:lpstr>
      <vt:lpstr>KEY WORDS</vt:lpstr>
      <vt:lpstr>Possible topics for discussion</vt:lpstr>
      <vt:lpstr>LET’S START!</vt:lpstr>
      <vt:lpstr>SUMMARY DESCRIPTION OF ACTIVITIES  (part 1 of the UD)</vt:lpstr>
      <vt:lpstr>EXAMPLE OF ORGANISATION OF A DEBATE</vt:lpstr>
      <vt:lpstr>DEBATE AND REFLECTION</vt:lpstr>
      <vt:lpstr>REFLECTION WITHIN THE GROUPS</vt:lpstr>
      <vt:lpstr>NEXT STEPS</vt:lpstr>
      <vt:lpstr>DEVELOPMENT OF THE III DEBATE and ENSUING REFLECTION PROCESS</vt:lpstr>
      <vt:lpstr>DISCUSSION ABOUT THE SECOND TOPIC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Laura Passarelli</dc:creator>
  <cp:lastModifiedBy>Maria Grazia  Proli</cp:lastModifiedBy>
  <cp:revision>3</cp:revision>
  <dcterms:created xsi:type="dcterms:W3CDTF">2018-11-23T13:05:38Z</dcterms:created>
  <dcterms:modified xsi:type="dcterms:W3CDTF">2021-01-15T14:43:37Z</dcterms:modified>
</cp:coreProperties>
</file>