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81" d="100"/>
          <a:sy n="81" d="100"/>
        </p:scale>
        <p:origin x="74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54D06284-2C69-4B81-A796-5AB8955D869E}" type="datetimeFigureOut">
              <a:rPr lang="it-IT" smtClean="0"/>
              <a:t>10/01/2021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B9EE55A-C6E7-4630-B3CA-E79B702B8C3C}" type="slidenum">
              <a:rPr lang="it-IT" smtClean="0"/>
              <a:t>‹N›</a:t>
            </a:fld>
            <a:endParaRPr lang="it-IT"/>
          </a:p>
        </p:txBody>
      </p:sp>
    </p:spTree>
    <p:extLst>
      <p:ext uri="{BB962C8B-B14F-4D97-AF65-F5344CB8AC3E}">
        <p14:creationId xmlns:p14="http://schemas.microsoft.com/office/powerpoint/2010/main" val="1741722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4D06284-2C69-4B81-A796-5AB8955D869E}" type="datetimeFigureOut">
              <a:rPr lang="it-IT" smtClean="0"/>
              <a:t>10/01/2021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B9EE55A-C6E7-4630-B3CA-E79B702B8C3C}" type="slidenum">
              <a:rPr lang="it-IT" smtClean="0"/>
              <a:t>‹N›</a:t>
            </a:fld>
            <a:endParaRPr lang="it-IT"/>
          </a:p>
        </p:txBody>
      </p:sp>
    </p:spTree>
    <p:extLst>
      <p:ext uri="{BB962C8B-B14F-4D97-AF65-F5344CB8AC3E}">
        <p14:creationId xmlns:p14="http://schemas.microsoft.com/office/powerpoint/2010/main" val="103684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4D06284-2C69-4B81-A796-5AB8955D869E}" type="datetimeFigureOut">
              <a:rPr lang="it-IT" smtClean="0"/>
              <a:t>10/01/2021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B9EE55A-C6E7-4630-B3CA-E79B702B8C3C}" type="slidenum">
              <a:rPr lang="it-IT" smtClean="0"/>
              <a:t>‹N›</a:t>
            </a:fld>
            <a:endParaRPr lang="it-IT"/>
          </a:p>
        </p:txBody>
      </p:sp>
    </p:spTree>
    <p:extLst>
      <p:ext uri="{BB962C8B-B14F-4D97-AF65-F5344CB8AC3E}">
        <p14:creationId xmlns:p14="http://schemas.microsoft.com/office/powerpoint/2010/main" val="301220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4D06284-2C69-4B81-A796-5AB8955D869E}" type="datetimeFigureOut">
              <a:rPr lang="it-IT" smtClean="0"/>
              <a:t>10/01/2021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B9EE55A-C6E7-4630-B3CA-E79B702B8C3C}" type="slidenum">
              <a:rPr lang="it-IT" smtClean="0"/>
              <a:t>‹N›</a:t>
            </a:fld>
            <a:endParaRPr lang="it-IT"/>
          </a:p>
        </p:txBody>
      </p:sp>
    </p:spTree>
    <p:extLst>
      <p:ext uri="{BB962C8B-B14F-4D97-AF65-F5344CB8AC3E}">
        <p14:creationId xmlns:p14="http://schemas.microsoft.com/office/powerpoint/2010/main" val="306692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54D06284-2C69-4B81-A796-5AB8955D869E}" type="datetimeFigureOut">
              <a:rPr lang="it-IT" smtClean="0"/>
              <a:t>10/01/2021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B9EE55A-C6E7-4630-B3CA-E79B702B8C3C}" type="slidenum">
              <a:rPr lang="it-IT" smtClean="0"/>
              <a:t>‹N›</a:t>
            </a:fld>
            <a:endParaRPr lang="it-IT"/>
          </a:p>
        </p:txBody>
      </p:sp>
    </p:spTree>
    <p:extLst>
      <p:ext uri="{BB962C8B-B14F-4D97-AF65-F5344CB8AC3E}">
        <p14:creationId xmlns:p14="http://schemas.microsoft.com/office/powerpoint/2010/main" val="306963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54D06284-2C69-4B81-A796-5AB8955D869E}" type="datetimeFigureOut">
              <a:rPr lang="it-IT" smtClean="0"/>
              <a:t>10/01/2021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B9EE55A-C6E7-4630-B3CA-E79B702B8C3C}" type="slidenum">
              <a:rPr lang="it-IT" smtClean="0"/>
              <a:t>‹N›</a:t>
            </a:fld>
            <a:endParaRPr lang="it-IT"/>
          </a:p>
        </p:txBody>
      </p:sp>
    </p:spTree>
    <p:extLst>
      <p:ext uri="{BB962C8B-B14F-4D97-AF65-F5344CB8AC3E}">
        <p14:creationId xmlns:p14="http://schemas.microsoft.com/office/powerpoint/2010/main" val="317258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54D06284-2C69-4B81-A796-5AB8955D869E}" type="datetimeFigureOut">
              <a:rPr lang="it-IT" smtClean="0"/>
              <a:t>10/01/2021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B9EE55A-C6E7-4630-B3CA-E79B702B8C3C}" type="slidenum">
              <a:rPr lang="it-IT" smtClean="0"/>
              <a:t>‹N›</a:t>
            </a:fld>
            <a:endParaRPr lang="it-IT"/>
          </a:p>
        </p:txBody>
      </p:sp>
    </p:spTree>
    <p:extLst>
      <p:ext uri="{BB962C8B-B14F-4D97-AF65-F5344CB8AC3E}">
        <p14:creationId xmlns:p14="http://schemas.microsoft.com/office/powerpoint/2010/main" val="1582644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54D06284-2C69-4B81-A796-5AB8955D869E}" type="datetimeFigureOut">
              <a:rPr lang="it-IT" smtClean="0"/>
              <a:t>10/01/2021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B9EE55A-C6E7-4630-B3CA-E79B702B8C3C}" type="slidenum">
              <a:rPr lang="it-IT" smtClean="0"/>
              <a:t>‹N›</a:t>
            </a:fld>
            <a:endParaRPr lang="it-IT"/>
          </a:p>
        </p:txBody>
      </p:sp>
    </p:spTree>
    <p:extLst>
      <p:ext uri="{BB962C8B-B14F-4D97-AF65-F5344CB8AC3E}">
        <p14:creationId xmlns:p14="http://schemas.microsoft.com/office/powerpoint/2010/main" val="456841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4D06284-2C69-4B81-A796-5AB8955D869E}" type="datetimeFigureOut">
              <a:rPr lang="it-IT" smtClean="0"/>
              <a:t>10/01/2021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B9EE55A-C6E7-4630-B3CA-E79B702B8C3C}" type="slidenum">
              <a:rPr lang="it-IT" smtClean="0"/>
              <a:t>‹N›</a:t>
            </a:fld>
            <a:endParaRPr lang="it-IT"/>
          </a:p>
        </p:txBody>
      </p:sp>
    </p:spTree>
    <p:extLst>
      <p:ext uri="{BB962C8B-B14F-4D97-AF65-F5344CB8AC3E}">
        <p14:creationId xmlns:p14="http://schemas.microsoft.com/office/powerpoint/2010/main" val="1171464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54D06284-2C69-4B81-A796-5AB8955D869E}" type="datetimeFigureOut">
              <a:rPr lang="it-IT" smtClean="0"/>
              <a:t>10/01/2021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B9EE55A-C6E7-4630-B3CA-E79B702B8C3C}" type="slidenum">
              <a:rPr lang="it-IT" smtClean="0"/>
              <a:t>‹N›</a:t>
            </a:fld>
            <a:endParaRPr lang="it-IT"/>
          </a:p>
        </p:txBody>
      </p:sp>
    </p:spTree>
    <p:extLst>
      <p:ext uri="{BB962C8B-B14F-4D97-AF65-F5344CB8AC3E}">
        <p14:creationId xmlns:p14="http://schemas.microsoft.com/office/powerpoint/2010/main" val="3138697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54D06284-2C69-4B81-A796-5AB8955D869E}" type="datetimeFigureOut">
              <a:rPr lang="it-IT" smtClean="0"/>
              <a:t>10/01/2021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B9EE55A-C6E7-4630-B3CA-E79B702B8C3C}" type="slidenum">
              <a:rPr lang="it-IT" smtClean="0"/>
              <a:t>‹N›</a:t>
            </a:fld>
            <a:endParaRPr lang="it-IT"/>
          </a:p>
        </p:txBody>
      </p:sp>
    </p:spTree>
    <p:extLst>
      <p:ext uri="{BB962C8B-B14F-4D97-AF65-F5344CB8AC3E}">
        <p14:creationId xmlns:p14="http://schemas.microsoft.com/office/powerpoint/2010/main" val="3465923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06284-2C69-4B81-A796-5AB8955D869E}" type="datetimeFigureOut">
              <a:rPr lang="it-IT" smtClean="0"/>
              <a:t>10/01/2021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9EE55A-C6E7-4630-B3CA-E79B702B8C3C}" type="slidenum">
              <a:rPr lang="it-IT" smtClean="0"/>
              <a:t>‹N›</a:t>
            </a:fld>
            <a:endParaRPr lang="it-IT"/>
          </a:p>
        </p:txBody>
      </p:sp>
    </p:spTree>
    <p:extLst>
      <p:ext uri="{BB962C8B-B14F-4D97-AF65-F5344CB8AC3E}">
        <p14:creationId xmlns:p14="http://schemas.microsoft.com/office/powerpoint/2010/main" val="3391578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p:nvPr>
        </p:nvSpPr>
        <p:spPr>
          <a:xfrm>
            <a:off x="0" y="-1"/>
            <a:ext cx="12192000" cy="1332413"/>
          </a:xfrm>
          <a:prstGeom prst="rect">
            <a:avLst/>
          </a:prstGeom>
          <a:solidFill>
            <a:srgbClr val="70AD47"/>
          </a:solidFill>
        </p:spPr>
        <p:txBody>
          <a:bodyPr lIns="0" tIns="0" rIns="0" bIns="0"/>
          <a:lstStyle>
            <a:lvl1pPr>
              <a:defRPr>
                <a:solidFill>
                  <a:srgbClr val="FFFF00"/>
                </a:solidFill>
              </a:defRPr>
            </a:lvl1pPr>
          </a:lstStyle>
          <a:p>
            <a:pPr lvl="0">
              <a:defRPr sz="1800">
                <a:solidFill>
                  <a:srgbClr val="000000"/>
                </a:solidFill>
              </a:defRPr>
            </a:pPr>
            <a:r>
              <a:rPr sz="6000" dirty="0">
                <a:solidFill>
                  <a:srgbClr val="FFFF00"/>
                </a:solidFill>
              </a:rPr>
              <a:t>MODUL</a:t>
            </a:r>
            <a:r>
              <a:rPr lang="it-IT" sz="6000" dirty="0">
                <a:solidFill>
                  <a:srgbClr val="FFFF00"/>
                </a:solidFill>
              </a:rPr>
              <a:t>E 5</a:t>
            </a:r>
            <a:r>
              <a:rPr sz="6000" dirty="0">
                <a:solidFill>
                  <a:srgbClr val="FFFF00"/>
                </a:solidFill>
              </a:rPr>
              <a:t> </a:t>
            </a:r>
            <a:r>
              <a:rPr lang="it-IT" sz="6000" dirty="0">
                <a:solidFill>
                  <a:srgbClr val="FFFF00"/>
                </a:solidFill>
              </a:rPr>
              <a:t>”ACTIVE </a:t>
            </a:r>
            <a:r>
              <a:rPr sz="6000" dirty="0">
                <a:solidFill>
                  <a:srgbClr val="FFFF00"/>
                </a:solidFill>
              </a:rPr>
              <a:t>CIT</a:t>
            </a:r>
            <a:r>
              <a:rPr lang="it-IT" sz="6000" dirty="0">
                <a:solidFill>
                  <a:srgbClr val="FFFF00"/>
                </a:solidFill>
              </a:rPr>
              <a:t>IZENSHIP</a:t>
            </a:r>
            <a:r>
              <a:rPr sz="6000" dirty="0">
                <a:solidFill>
                  <a:srgbClr val="FFFF00"/>
                </a:solidFill>
              </a:rPr>
              <a:t>”</a:t>
            </a:r>
          </a:p>
        </p:txBody>
      </p:sp>
      <p:sp>
        <p:nvSpPr>
          <p:cNvPr id="101" name="Shape 101"/>
          <p:cNvSpPr>
            <a:spLocks noGrp="1"/>
          </p:cNvSpPr>
          <p:nvPr>
            <p:ph type="body" idx="1"/>
          </p:nvPr>
        </p:nvSpPr>
        <p:spPr>
          <a:xfrm>
            <a:off x="0" y="1436914"/>
            <a:ext cx="12192000" cy="5421086"/>
          </a:xfrm>
          <a:prstGeom prst="rect">
            <a:avLst/>
          </a:prstGeom>
        </p:spPr>
        <p:txBody>
          <a:bodyPr/>
          <a:lstStyle/>
          <a:p>
            <a:pPr lvl="0"/>
            <a:endParaRPr/>
          </a:p>
        </p:txBody>
      </p:sp>
      <p:pic>
        <p:nvPicPr>
          <p:cNvPr id="102" name="image4.png"/>
          <p:cNvPicPr/>
          <p:nvPr/>
        </p:nvPicPr>
        <p:blipFill>
          <a:blip r:embed="rId4" cstate="print"/>
          <a:stretch>
            <a:fillRect/>
          </a:stretch>
        </p:blipFill>
        <p:spPr>
          <a:xfrm>
            <a:off x="0" y="1332412"/>
            <a:ext cx="12192000" cy="5421088"/>
          </a:xfrm>
          <a:prstGeom prst="rect">
            <a:avLst/>
          </a:prstGeom>
          <a:ln w="12700">
            <a:miter lim="400000"/>
          </a:ln>
        </p:spPr>
      </p:pic>
      <p:grpSp>
        <p:nvGrpSpPr>
          <p:cNvPr id="105" name="Group 105"/>
          <p:cNvGrpSpPr/>
          <p:nvPr/>
        </p:nvGrpSpPr>
        <p:grpSpPr>
          <a:xfrm>
            <a:off x="348341" y="1774425"/>
            <a:ext cx="3976916" cy="2547258"/>
            <a:chOff x="0" y="0"/>
            <a:chExt cx="3976915" cy="2547257"/>
          </a:xfrm>
        </p:grpSpPr>
        <p:sp>
          <p:nvSpPr>
            <p:cNvPr id="103" name="Shape 103"/>
            <p:cNvSpPr/>
            <p:nvPr/>
          </p:nvSpPr>
          <p:spPr>
            <a:xfrm>
              <a:off x="0" y="0"/>
              <a:ext cx="3976916" cy="2547258"/>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cubicBezTo>
                    <a:pt x="0" y="1433"/>
                    <a:pt x="918" y="0"/>
                    <a:pt x="2050" y="0"/>
                  </a:cubicBezTo>
                  <a:lnTo>
                    <a:pt x="3600" y="0"/>
                  </a:lnTo>
                  <a:lnTo>
                    <a:pt x="19550" y="0"/>
                  </a:lnTo>
                  <a:cubicBezTo>
                    <a:pt x="20682" y="0"/>
                    <a:pt x="21600" y="1433"/>
                    <a:pt x="21600" y="3200"/>
                  </a:cubicBezTo>
                  <a:lnTo>
                    <a:pt x="21600" y="16000"/>
                  </a:lnTo>
                  <a:cubicBezTo>
                    <a:pt x="21600" y="17767"/>
                    <a:pt x="20682" y="19200"/>
                    <a:pt x="19550" y="19200"/>
                  </a:cubicBezTo>
                  <a:lnTo>
                    <a:pt x="9000" y="19200"/>
                  </a:lnTo>
                  <a:lnTo>
                    <a:pt x="6300" y="21600"/>
                  </a:lnTo>
                  <a:lnTo>
                    <a:pt x="3600" y="19200"/>
                  </a:lnTo>
                  <a:lnTo>
                    <a:pt x="2050" y="19200"/>
                  </a:lnTo>
                  <a:cubicBezTo>
                    <a:pt x="918" y="19200"/>
                    <a:pt x="0" y="17767"/>
                    <a:pt x="0" y="16000"/>
                  </a:cubicBezTo>
                  <a:lnTo>
                    <a:pt x="0" y="16000"/>
                  </a:lnTo>
                  <a:lnTo>
                    <a:pt x="0" y="11200"/>
                  </a:lnTo>
                  <a:close/>
                </a:path>
              </a:pathLst>
            </a:custGeom>
            <a:solidFill>
              <a:srgbClr val="4472C4"/>
            </a:solidFill>
            <a:ln w="12700" cap="flat">
              <a:solidFill>
                <a:srgbClr val="32538F"/>
              </a:solidFill>
              <a:prstDash val="solid"/>
              <a:miter lim="800000"/>
            </a:ln>
            <a:effectLst/>
          </p:spPr>
          <p:txBody>
            <a:bodyPr wrap="square" lIns="0" tIns="0" rIns="0" bIns="0" numCol="1" anchor="ctr">
              <a:noAutofit/>
            </a:bodyPr>
            <a:lstStyle/>
            <a:p>
              <a:pPr lvl="0" algn="ctr">
                <a:defRPr>
                  <a:solidFill>
                    <a:srgbClr val="FFFFFF"/>
                  </a:solidFill>
                </a:defRPr>
              </a:pPr>
              <a:endParaRPr/>
            </a:p>
          </p:txBody>
        </p:sp>
        <p:sp>
          <p:nvSpPr>
            <p:cNvPr id="104" name="Shape 104"/>
            <p:cNvSpPr/>
            <p:nvPr/>
          </p:nvSpPr>
          <p:spPr>
            <a:xfrm>
              <a:off x="174176" y="393450"/>
              <a:ext cx="3643083" cy="15646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2400" b="1">
                  <a:uFill>
                    <a:solidFill/>
                  </a:uFill>
                  <a:latin typeface="Times Roman"/>
                  <a:ea typeface="Times Roman"/>
                  <a:cs typeface="Times Roman"/>
                  <a:sym typeface="Times Roman"/>
                </a:defRPr>
              </a:lvl1pPr>
            </a:lstStyle>
            <a:p>
              <a:pPr lvl="0">
                <a:defRPr sz="1800" b="0">
                  <a:uFillTx/>
                </a:defRPr>
              </a:pPr>
              <a:r>
                <a:rPr sz="2400" b="1">
                  <a:uFill>
                    <a:solidFill/>
                  </a:uFill>
                </a:rPr>
                <a:t>We have built the present module on “Active Citizenship” on the basis of the following theories:</a:t>
              </a:r>
            </a:p>
          </p:txBody>
        </p:sp>
      </p:grpSp>
      <p:pic>
        <p:nvPicPr>
          <p:cNvPr id="2" name="2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529444" y="423751"/>
            <a:ext cx="609600" cy="609600"/>
          </a:xfrm>
          <a:prstGeom prst="rect">
            <a:avLst/>
          </a:prstGeom>
        </p:spPr>
      </p:pic>
    </p:spTree>
    <p:extLst>
      <p:ext uri="{BB962C8B-B14F-4D97-AF65-F5344CB8AC3E}">
        <p14:creationId xmlns:p14="http://schemas.microsoft.com/office/powerpoint/2010/main" val="759630528"/>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p:tmAbs val="0"/>
                                  </p:iterate>
                                  <p:childTnLst>
                                    <p:set>
                                      <p:cBhvr>
                                        <p:cTn id="6" fill="hold"/>
                                        <p:tgtEl>
                                          <p:spTgt spid="105"/>
                                        </p:tgtEl>
                                        <p:attrNameLst>
                                          <p:attrName>style.visibility</p:attrName>
                                        </p:attrNameLst>
                                      </p:cBhvr>
                                      <p:to>
                                        <p:strVal val="visible"/>
                                      </p:to>
                                    </p:set>
                                    <p:anim calcmode="lin" valueType="num">
                                      <p:cBhvr>
                                        <p:cTn id="7" dur="1000" fill="hold"/>
                                        <p:tgtEl>
                                          <p:spTgt spid="105"/>
                                        </p:tgtEl>
                                        <p:attrNameLst>
                                          <p:attrName>ppt_w</p:attrName>
                                        </p:attrNameLst>
                                      </p:cBhvr>
                                      <p:tavLst>
                                        <p:tav tm="0">
                                          <p:val>
                                            <p:fltVal val="0"/>
                                          </p:val>
                                        </p:tav>
                                        <p:tav tm="100000">
                                          <p:val>
                                            <p:strVal val="#ppt_w"/>
                                          </p:val>
                                        </p:tav>
                                      </p:tavLst>
                                    </p:anim>
                                    <p:anim calcmode="lin" valueType="num">
                                      <p:cBhvr>
                                        <p:cTn id="8" dur="1000" fill="hold"/>
                                        <p:tgtEl>
                                          <p:spTgt spid="105"/>
                                        </p:tgtEl>
                                        <p:attrNameLst>
                                          <p:attrName>ppt_h</p:attrName>
                                        </p:attrNameLst>
                                      </p:cBhvr>
                                      <p:tavLst>
                                        <p:tav tm="0">
                                          <p:val>
                                            <p:fltVal val="0"/>
                                          </p:val>
                                        </p:tav>
                                        <p:tav tm="100000">
                                          <p:val>
                                            <p:strVal val="#ppt_h"/>
                                          </p:val>
                                        </p:tav>
                                      </p:tavLst>
                                    </p:anim>
                                    <p:anim calcmode="lin" valueType="num">
                                      <p:cBhvr>
                                        <p:cTn id="9" dur="1000" fill="hold"/>
                                        <p:tgtEl>
                                          <p:spTgt spid="10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0107" fill="hold"/>
                                        <p:tgtEl>
                                          <p:spTgt spid="2"/>
                                        </p:tgtEl>
                                      </p:cBhvr>
                                    </p:cmd>
                                  </p:childTnLst>
                                </p:cTn>
                              </p:par>
                            </p:childTnLst>
                          </p:cTn>
                        </p:par>
                      </p:childTnLst>
                    </p:cTn>
                  </p:par>
                </p:childTnLst>
              </p:cTn>
              <p:nextCondLst>
                <p:cond evt="onClick" delay="0">
                  <p:tgtEl>
                    <p:spTgt spid="2"/>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105"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0" y="1"/>
            <a:ext cx="12192000" cy="1146628"/>
          </a:xfrm>
          <a:prstGeom prst="rect">
            <a:avLst/>
          </a:prstGeom>
          <a:solidFill>
            <a:srgbClr val="70AD47"/>
          </a:solidFill>
        </p:spPr>
        <p:txBody>
          <a:bodyPr lIns="0" tIns="0" rIns="0" bIns="0"/>
          <a:lstStyle>
            <a:lvl1pPr algn="ctr">
              <a:defRPr>
                <a:solidFill>
                  <a:srgbClr val="FFFF00"/>
                </a:solidFill>
                <a:effectLst>
                  <a:outerShdw blurRad="38100" dist="38100" dir="2700000" rotWithShape="0">
                    <a:srgbClr val="000000">
                      <a:alpha val="43137"/>
                    </a:srgbClr>
                  </a:outerShdw>
                </a:effectLst>
              </a:defRPr>
            </a:lvl1pPr>
          </a:lstStyle>
          <a:p>
            <a:pPr lvl="0">
              <a:defRPr sz="1800">
                <a:solidFill>
                  <a:srgbClr val="000000"/>
                </a:solidFill>
                <a:effectLst/>
              </a:defRPr>
            </a:pPr>
            <a:r>
              <a:rPr sz="4400">
                <a:solidFill>
                  <a:srgbClr val="FFFF00"/>
                </a:solidFill>
                <a:effectLst>
                  <a:outerShdw blurRad="38100" dist="38100" dir="2700000" rotWithShape="0">
                    <a:srgbClr val="000000">
                      <a:alpha val="43137"/>
                    </a:srgbClr>
                  </a:outerShdw>
                </a:effectLst>
              </a:rPr>
              <a:t>Democracy and active citizenship </a:t>
            </a:r>
          </a:p>
        </p:txBody>
      </p:sp>
      <p:pic>
        <p:nvPicPr>
          <p:cNvPr id="187" name="image10.png"/>
          <p:cNvPicPr/>
          <p:nvPr/>
        </p:nvPicPr>
        <p:blipFill>
          <a:blip r:embed="rId4" cstate="print"/>
          <a:stretch>
            <a:fillRect/>
          </a:stretch>
        </p:blipFill>
        <p:spPr>
          <a:xfrm>
            <a:off x="1" y="2351309"/>
            <a:ext cx="12663714" cy="4506686"/>
          </a:xfrm>
          <a:prstGeom prst="rect">
            <a:avLst/>
          </a:prstGeom>
          <a:ln w="12700">
            <a:miter lim="400000"/>
          </a:ln>
        </p:spPr>
      </p:pic>
      <p:sp>
        <p:nvSpPr>
          <p:cNvPr id="188" name="Shape 188"/>
          <p:cNvSpPr>
            <a:spLocks noGrp="1"/>
          </p:cNvSpPr>
          <p:nvPr>
            <p:ph type="body" idx="1"/>
          </p:nvPr>
        </p:nvSpPr>
        <p:spPr>
          <a:xfrm>
            <a:off x="0" y="1045027"/>
            <a:ext cx="12090400" cy="5812973"/>
          </a:xfrm>
          <a:prstGeom prst="rect">
            <a:avLst/>
          </a:prstGeom>
        </p:spPr>
        <p:txBody>
          <a:bodyPr/>
          <a:lstStyle>
            <a:lvl1pPr marL="0" indent="0" algn="ctr">
              <a:lnSpc>
                <a:spcPct val="100000"/>
              </a:lnSpc>
              <a:spcBef>
                <a:spcPts val="0"/>
              </a:spcBef>
              <a:buSzTx/>
              <a:buNone/>
              <a:defRPr sz="3200"/>
            </a:lvl1pPr>
          </a:lstStyle>
          <a:p>
            <a:pPr lvl="0">
              <a:defRPr sz="1800"/>
            </a:pPr>
            <a:r>
              <a:rPr sz="3200"/>
              <a:t>Educating young people in the democracy means training them in the debate</a:t>
            </a:r>
          </a:p>
        </p:txBody>
      </p:sp>
      <p:grpSp>
        <p:nvGrpSpPr>
          <p:cNvPr id="191" name="Group 191"/>
          <p:cNvGrpSpPr/>
          <p:nvPr/>
        </p:nvGrpSpPr>
        <p:grpSpPr>
          <a:xfrm>
            <a:off x="584929" y="2057400"/>
            <a:ext cx="5510344" cy="4484460"/>
            <a:chOff x="0" y="-198737"/>
            <a:chExt cx="5510342" cy="4353393"/>
          </a:xfrm>
        </p:grpSpPr>
        <p:sp>
          <p:nvSpPr>
            <p:cNvPr id="189" name="Shape 189"/>
            <p:cNvSpPr/>
            <p:nvPr/>
          </p:nvSpPr>
          <p:spPr>
            <a:xfrm>
              <a:off x="0" y="0"/>
              <a:ext cx="5510343" cy="4154657"/>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cubicBezTo>
                    <a:pt x="0" y="1433"/>
                    <a:pt x="1080" y="0"/>
                    <a:pt x="2413" y="0"/>
                  </a:cubicBezTo>
                  <a:lnTo>
                    <a:pt x="3600" y="0"/>
                  </a:lnTo>
                  <a:lnTo>
                    <a:pt x="19187" y="0"/>
                  </a:lnTo>
                  <a:cubicBezTo>
                    <a:pt x="20520" y="0"/>
                    <a:pt x="21600" y="1433"/>
                    <a:pt x="21600" y="3200"/>
                  </a:cubicBezTo>
                  <a:lnTo>
                    <a:pt x="21600" y="16000"/>
                  </a:lnTo>
                  <a:cubicBezTo>
                    <a:pt x="21600" y="17767"/>
                    <a:pt x="20520" y="19200"/>
                    <a:pt x="19187" y="19200"/>
                  </a:cubicBezTo>
                  <a:lnTo>
                    <a:pt x="9000" y="19200"/>
                  </a:lnTo>
                  <a:lnTo>
                    <a:pt x="6300" y="21600"/>
                  </a:lnTo>
                  <a:lnTo>
                    <a:pt x="3600" y="19200"/>
                  </a:lnTo>
                  <a:lnTo>
                    <a:pt x="2413" y="19200"/>
                  </a:lnTo>
                  <a:cubicBezTo>
                    <a:pt x="1080" y="19200"/>
                    <a:pt x="0" y="17767"/>
                    <a:pt x="0" y="16000"/>
                  </a:cubicBezTo>
                  <a:lnTo>
                    <a:pt x="0" y="16000"/>
                  </a:lnTo>
                  <a:lnTo>
                    <a:pt x="0" y="11200"/>
                  </a:lnTo>
                  <a:close/>
                </a:path>
              </a:pathLst>
            </a:custGeom>
            <a:solidFill>
              <a:srgbClr val="4472C4"/>
            </a:solidFill>
            <a:ln w="12700" cap="flat">
              <a:solidFill>
                <a:srgbClr val="32538F"/>
              </a:solidFill>
              <a:prstDash val="solid"/>
              <a:miter lim="800000"/>
            </a:ln>
            <a:effectLst/>
          </p:spPr>
          <p:txBody>
            <a:bodyPr wrap="square" lIns="0" tIns="0" rIns="0" bIns="0" numCol="1" anchor="ctr">
              <a:noAutofit/>
            </a:bodyPr>
            <a:lstStyle/>
            <a:p>
              <a:pPr lvl="0" algn="ctr">
                <a:defRPr sz="2800" b="1"/>
              </a:pPr>
              <a:endParaRPr/>
            </a:p>
          </p:txBody>
        </p:sp>
        <p:sp>
          <p:nvSpPr>
            <p:cNvPr id="190" name="Shape 190"/>
            <p:cNvSpPr/>
            <p:nvPr/>
          </p:nvSpPr>
          <p:spPr>
            <a:xfrm>
              <a:off x="180278" y="-198738"/>
              <a:ext cx="5149786" cy="409050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lvl="0" algn="just"/>
              <a:r>
                <a:rPr sz="3100" dirty="0">
                  <a:uFill>
                    <a:solidFill/>
                  </a:uFill>
                  <a:latin typeface="Times Roman"/>
                  <a:ea typeface="Times Roman"/>
                  <a:cs typeface="Times Roman"/>
                  <a:sym typeface="Times Roman"/>
                </a:rPr>
                <a:t>The reflections conducted so far have led to defining an educational action on Active citizenship that has the following objective:</a:t>
              </a:r>
            </a:p>
            <a:p>
              <a:pPr lvl="0" algn="just"/>
              <a:r>
                <a:rPr sz="3100" dirty="0">
                  <a:uFill>
                    <a:solidFill/>
                  </a:uFill>
                  <a:latin typeface="Times Roman"/>
                  <a:ea typeface="Times Roman"/>
                  <a:cs typeface="Times Roman"/>
                  <a:sym typeface="Times Roman"/>
                </a:rPr>
                <a:t>educating young people in the democracy means training them in the debate.</a:t>
              </a:r>
            </a:p>
          </p:txBody>
        </p:sp>
      </p:gr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584929" y="284842"/>
            <a:ext cx="609600" cy="609600"/>
          </a:xfrm>
          <a:prstGeom prst="rect">
            <a:avLst/>
          </a:prstGeom>
        </p:spPr>
      </p:pic>
    </p:spTree>
    <p:extLst>
      <p:ext uri="{BB962C8B-B14F-4D97-AF65-F5344CB8AC3E}">
        <p14:creationId xmlns:p14="http://schemas.microsoft.com/office/powerpoint/2010/main" val="4025509484"/>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p:tmAbs val="0"/>
                                  </p:iterate>
                                  <p:childTnLst>
                                    <p:set>
                                      <p:cBhvr>
                                        <p:cTn id="6" fill="hold"/>
                                        <p:tgtEl>
                                          <p:spTgt spid="191"/>
                                        </p:tgtEl>
                                        <p:attrNameLst>
                                          <p:attrName>style.visibility</p:attrName>
                                        </p:attrNameLst>
                                      </p:cBhvr>
                                      <p:to>
                                        <p:strVal val="visible"/>
                                      </p:to>
                                    </p:set>
                                    <p:anim calcmode="lin" valueType="num">
                                      <p:cBhvr>
                                        <p:cTn id="7" dur="2750" fill="hold"/>
                                        <p:tgtEl>
                                          <p:spTgt spid="191"/>
                                        </p:tgtEl>
                                        <p:attrNameLst>
                                          <p:attrName>ppt_w</p:attrName>
                                        </p:attrNameLst>
                                      </p:cBhvr>
                                      <p:tavLst>
                                        <p:tav tm="0">
                                          <p:val>
                                            <p:fltVal val="0"/>
                                          </p:val>
                                        </p:tav>
                                        <p:tav tm="100000">
                                          <p:val>
                                            <p:strVal val="#ppt_w"/>
                                          </p:val>
                                        </p:tav>
                                      </p:tavLst>
                                    </p:anim>
                                    <p:anim calcmode="lin" valueType="num">
                                      <p:cBhvr>
                                        <p:cTn id="8" dur="2750" fill="hold"/>
                                        <p:tgtEl>
                                          <p:spTgt spid="191"/>
                                        </p:tgtEl>
                                        <p:attrNameLst>
                                          <p:attrName>ppt_h</p:attrName>
                                        </p:attrNameLst>
                                      </p:cBhvr>
                                      <p:tavLst>
                                        <p:tav tm="0">
                                          <p:val>
                                            <p:fltVal val="0"/>
                                          </p:val>
                                        </p:tav>
                                        <p:tav tm="100000">
                                          <p:val>
                                            <p:strVal val="#ppt_h"/>
                                          </p:val>
                                        </p:tav>
                                      </p:tavLst>
                                    </p:anim>
                                    <p:anim calcmode="lin" valueType="num">
                                      <p:cBhvr>
                                        <p:cTn id="9" dur="2750" fill="hold"/>
                                        <p:tgtEl>
                                          <p:spTgt spid="191"/>
                                        </p:tgtEl>
                                        <p:attrNameLst>
                                          <p:attrName>ppt_x</p:attrName>
                                        </p:attrNameLst>
                                      </p:cBhvr>
                                      <p:tavLst>
                                        <p:tav tm="0" fmla="#ppt_x+(cos(-2*pi*(1-$))*-#ppt_x-sin(-2*pi*(1-$))*(1-#ppt_y))*(1-$)">
                                          <p:val>
                                            <p:fltVal val="0"/>
                                          </p:val>
                                        </p:tav>
                                        <p:tav tm="100000">
                                          <p:val>
                                            <p:fltVal val="1"/>
                                          </p:val>
                                        </p:tav>
                                      </p:tavLst>
                                    </p:anim>
                                    <p:anim calcmode="lin" valueType="num">
                                      <p:cBhvr>
                                        <p:cTn id="10" dur="2750" fill="hold"/>
                                        <p:tgtEl>
                                          <p:spTgt spid="19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6283" fill="hold"/>
                                        <p:tgtEl>
                                          <p:spTgt spid="2"/>
                                        </p:tgtEl>
                                      </p:cBhvr>
                                    </p:cmd>
                                  </p:childTnLst>
                                </p:cTn>
                              </p:par>
                            </p:childTnLst>
                          </p:cTn>
                        </p:par>
                      </p:childTnLst>
                    </p:cTn>
                  </p:par>
                </p:childTnLst>
              </p:cTn>
              <p:nextCondLst>
                <p:cond evt="onClick" delay="0">
                  <p:tgtEl>
                    <p:spTgt spid="2"/>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191"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xfrm>
            <a:off x="0" y="-1"/>
            <a:ext cx="12192000" cy="1058094"/>
          </a:xfrm>
          <a:prstGeom prst="rect">
            <a:avLst/>
          </a:prstGeom>
          <a:solidFill>
            <a:srgbClr val="70AD47"/>
          </a:solidFill>
        </p:spPr>
        <p:txBody>
          <a:bodyPr lIns="0" tIns="0" rIns="0" bIns="0"/>
          <a:lstStyle>
            <a:lvl1pPr algn="ctr">
              <a:defRPr>
                <a:solidFill>
                  <a:srgbClr val="FFFFFF"/>
                </a:solidFill>
              </a:defRPr>
            </a:lvl1pPr>
          </a:lstStyle>
          <a:p>
            <a:pPr lvl="0">
              <a:defRPr sz="1800">
                <a:solidFill>
                  <a:srgbClr val="000000"/>
                </a:solidFill>
              </a:defRPr>
            </a:pPr>
            <a:r>
              <a:rPr sz="4400">
                <a:solidFill>
                  <a:srgbClr val="FFFFFF"/>
                </a:solidFill>
              </a:rPr>
              <a:t>Education and Training 2020 (ET 2020)</a:t>
            </a:r>
          </a:p>
        </p:txBody>
      </p:sp>
      <p:sp>
        <p:nvSpPr>
          <p:cNvPr id="114" name="Shape 114"/>
          <p:cNvSpPr/>
          <p:nvPr/>
        </p:nvSpPr>
        <p:spPr>
          <a:xfrm>
            <a:off x="0" y="1047992"/>
            <a:ext cx="12192000" cy="5799909"/>
          </a:xfrm>
          <a:prstGeom prst="rect">
            <a:avLst/>
          </a:prstGeom>
          <a:solidFill>
            <a:srgbClr val="4472C4"/>
          </a:solidFill>
          <a:ln w="12700">
            <a:solidFill>
              <a:srgbClr val="32538F"/>
            </a:solidFill>
            <a:miter/>
          </a:ln>
        </p:spPr>
        <p:txBody>
          <a:bodyPr lIns="0" tIns="0" rIns="0" bIns="0" anchor="ctr"/>
          <a:lstStyle/>
          <a:p>
            <a:pPr lvl="0" algn="ctr">
              <a:defRPr>
                <a:solidFill>
                  <a:srgbClr val="FFFFFF"/>
                </a:solidFill>
              </a:defRPr>
            </a:pPr>
            <a:endParaRPr/>
          </a:p>
        </p:txBody>
      </p:sp>
      <p:pic>
        <p:nvPicPr>
          <p:cNvPr id="115" name="image6.png"/>
          <p:cNvPicPr/>
          <p:nvPr/>
        </p:nvPicPr>
        <p:blipFill>
          <a:blip r:embed="rId4" cstate="print"/>
          <a:stretch>
            <a:fillRect/>
          </a:stretch>
        </p:blipFill>
        <p:spPr>
          <a:xfrm>
            <a:off x="2743201" y="1058092"/>
            <a:ext cx="7184572" cy="5799908"/>
          </a:xfrm>
          <a:prstGeom prst="rect">
            <a:avLst/>
          </a:prstGeom>
          <a:ln w="12700">
            <a:miter lim="400000"/>
          </a:ln>
        </p:spPr>
      </p:pic>
      <p:grpSp>
        <p:nvGrpSpPr>
          <p:cNvPr id="118" name="Group 118"/>
          <p:cNvGrpSpPr/>
          <p:nvPr/>
        </p:nvGrpSpPr>
        <p:grpSpPr>
          <a:xfrm>
            <a:off x="290285" y="1185216"/>
            <a:ext cx="3475743" cy="4905705"/>
            <a:chOff x="0" y="0"/>
            <a:chExt cx="3475741" cy="3607325"/>
          </a:xfrm>
        </p:grpSpPr>
        <p:sp>
          <p:nvSpPr>
            <p:cNvPr id="116" name="Shape 116"/>
            <p:cNvSpPr/>
            <p:nvPr/>
          </p:nvSpPr>
          <p:spPr>
            <a:xfrm>
              <a:off x="0" y="0"/>
              <a:ext cx="3475742" cy="3226644"/>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cubicBezTo>
                    <a:pt x="0" y="1433"/>
                    <a:pt x="1330" y="0"/>
                    <a:pt x="2971" y="0"/>
                  </a:cubicBezTo>
                  <a:lnTo>
                    <a:pt x="3600" y="0"/>
                  </a:lnTo>
                  <a:lnTo>
                    <a:pt x="18629" y="0"/>
                  </a:lnTo>
                  <a:cubicBezTo>
                    <a:pt x="20270" y="0"/>
                    <a:pt x="21600" y="1433"/>
                    <a:pt x="21600" y="3200"/>
                  </a:cubicBezTo>
                  <a:lnTo>
                    <a:pt x="21600" y="16000"/>
                  </a:lnTo>
                  <a:cubicBezTo>
                    <a:pt x="21600" y="17767"/>
                    <a:pt x="20270" y="19200"/>
                    <a:pt x="18629" y="19200"/>
                  </a:cubicBezTo>
                  <a:lnTo>
                    <a:pt x="9000" y="19200"/>
                  </a:lnTo>
                  <a:lnTo>
                    <a:pt x="6300" y="21600"/>
                  </a:lnTo>
                  <a:lnTo>
                    <a:pt x="3600" y="19200"/>
                  </a:lnTo>
                  <a:lnTo>
                    <a:pt x="2971" y="19200"/>
                  </a:lnTo>
                  <a:cubicBezTo>
                    <a:pt x="1330" y="19200"/>
                    <a:pt x="0" y="17767"/>
                    <a:pt x="0" y="16000"/>
                  </a:cubicBezTo>
                  <a:lnTo>
                    <a:pt x="0" y="16000"/>
                  </a:lnTo>
                  <a:lnTo>
                    <a:pt x="0" y="11200"/>
                  </a:lnTo>
                  <a:close/>
                </a:path>
              </a:pathLst>
            </a:custGeom>
            <a:solidFill>
              <a:srgbClr val="4472C4"/>
            </a:solidFill>
            <a:ln w="57150" cap="flat">
              <a:solidFill>
                <a:srgbClr val="FFFF00"/>
              </a:solidFill>
              <a:prstDash val="solid"/>
              <a:miter lim="800000"/>
            </a:ln>
            <a:effectLst>
              <a:outerShdw blurRad="50800" dist="38100" dir="2700000" rotWithShape="0">
                <a:srgbClr val="000000">
                  <a:alpha val="40000"/>
                </a:srgbClr>
              </a:outerShdw>
            </a:effectLst>
          </p:spPr>
          <p:txBody>
            <a:bodyPr wrap="square" lIns="0" tIns="0" rIns="0" bIns="0" numCol="1" anchor="ctr">
              <a:noAutofit/>
            </a:bodyPr>
            <a:lstStyle/>
            <a:p>
              <a:pPr lvl="0" algn="ctr">
                <a:defRPr>
                  <a:solidFill>
                    <a:srgbClr val="FFFFFF"/>
                  </a:solidFill>
                </a:defRPr>
              </a:pPr>
              <a:endParaRPr/>
            </a:p>
          </p:txBody>
        </p:sp>
        <p:sp>
          <p:nvSpPr>
            <p:cNvPr id="117" name="Shape 117"/>
            <p:cNvSpPr/>
            <p:nvPr/>
          </p:nvSpPr>
          <p:spPr>
            <a:xfrm>
              <a:off x="162004" y="151097"/>
              <a:ext cx="3151734" cy="34562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defRPr sz="2400" b="1">
                  <a:uFill>
                    <a:solidFill/>
                  </a:uFill>
                  <a:latin typeface="Times Roman"/>
                  <a:ea typeface="Times Roman"/>
                  <a:cs typeface="Times Roman"/>
                  <a:sym typeface="Times Roman"/>
                </a:defRPr>
              </a:lvl1pPr>
            </a:lstStyle>
            <a:p>
              <a:pPr lvl="0">
                <a:defRPr sz="1800" b="0">
                  <a:uFillTx/>
                </a:defRPr>
              </a:pPr>
              <a:r>
                <a:rPr sz="2400" b="1" dirty="0">
                  <a:uFill>
                    <a:solidFill/>
                  </a:uFill>
                </a:rPr>
                <a:t>As everyone knows, the European Community does not have the competence to legislate on education and training within the Countries of the Union.</a:t>
              </a:r>
            </a:p>
          </p:txBody>
        </p:sp>
      </p:grpSp>
      <p:grpSp>
        <p:nvGrpSpPr>
          <p:cNvPr id="121" name="Group 121"/>
          <p:cNvGrpSpPr/>
          <p:nvPr/>
        </p:nvGrpSpPr>
        <p:grpSpPr>
          <a:xfrm>
            <a:off x="8229600" y="2590800"/>
            <a:ext cx="3759200" cy="4572000"/>
            <a:chOff x="0" y="0"/>
            <a:chExt cx="3759200" cy="3755573"/>
          </a:xfrm>
        </p:grpSpPr>
        <p:sp>
          <p:nvSpPr>
            <p:cNvPr id="119" name="Shape 119"/>
            <p:cNvSpPr/>
            <p:nvPr/>
          </p:nvSpPr>
          <p:spPr>
            <a:xfrm>
              <a:off x="0" y="0"/>
              <a:ext cx="3759200" cy="3755574"/>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cubicBezTo>
                    <a:pt x="0" y="1433"/>
                    <a:pt x="1431" y="0"/>
                    <a:pt x="3197" y="0"/>
                  </a:cubicBezTo>
                  <a:lnTo>
                    <a:pt x="3600" y="0"/>
                  </a:lnTo>
                  <a:lnTo>
                    <a:pt x="18403" y="0"/>
                  </a:lnTo>
                  <a:cubicBezTo>
                    <a:pt x="20169" y="0"/>
                    <a:pt x="21600" y="1433"/>
                    <a:pt x="21600" y="3200"/>
                  </a:cubicBezTo>
                  <a:lnTo>
                    <a:pt x="21600" y="16000"/>
                  </a:lnTo>
                  <a:cubicBezTo>
                    <a:pt x="21600" y="17767"/>
                    <a:pt x="20169" y="19200"/>
                    <a:pt x="18403" y="19200"/>
                  </a:cubicBezTo>
                  <a:lnTo>
                    <a:pt x="9000" y="19200"/>
                  </a:lnTo>
                  <a:lnTo>
                    <a:pt x="6300" y="21600"/>
                  </a:lnTo>
                  <a:lnTo>
                    <a:pt x="3600" y="19200"/>
                  </a:lnTo>
                  <a:lnTo>
                    <a:pt x="3197" y="19200"/>
                  </a:lnTo>
                  <a:cubicBezTo>
                    <a:pt x="1431" y="19200"/>
                    <a:pt x="0" y="17767"/>
                    <a:pt x="0" y="16000"/>
                  </a:cubicBezTo>
                  <a:lnTo>
                    <a:pt x="0" y="16000"/>
                  </a:lnTo>
                  <a:lnTo>
                    <a:pt x="0" y="11200"/>
                  </a:lnTo>
                  <a:close/>
                </a:path>
              </a:pathLst>
            </a:custGeom>
            <a:solidFill>
              <a:srgbClr val="4472C4"/>
            </a:solidFill>
            <a:ln w="57150" cap="flat">
              <a:solidFill>
                <a:srgbClr val="FFFF00"/>
              </a:solidFill>
              <a:prstDash val="solid"/>
              <a:miter lim="800000"/>
            </a:ln>
            <a:effectLst>
              <a:outerShdw blurRad="50800" dist="38100" rotWithShape="0">
                <a:srgbClr val="000000">
                  <a:alpha val="40000"/>
                </a:srgbClr>
              </a:outerShdw>
            </a:effectLst>
          </p:spPr>
          <p:txBody>
            <a:bodyPr wrap="square" lIns="0" tIns="0" rIns="0" bIns="0" numCol="1" anchor="ctr">
              <a:noAutofit/>
            </a:bodyPr>
            <a:lstStyle/>
            <a:p>
              <a:pPr lvl="0" algn="just">
                <a:defRPr sz="2400" b="1"/>
              </a:pPr>
              <a:endParaRPr/>
            </a:p>
          </p:txBody>
        </p:sp>
        <p:sp>
          <p:nvSpPr>
            <p:cNvPr id="120" name="Shape 120"/>
            <p:cNvSpPr/>
            <p:nvPr/>
          </p:nvSpPr>
          <p:spPr>
            <a:xfrm>
              <a:off x="162961" y="150223"/>
              <a:ext cx="3433278" cy="3037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defRPr sz="2400" b="1">
                  <a:uFill>
                    <a:solidFill/>
                  </a:uFill>
                  <a:latin typeface="Times Roman"/>
                  <a:ea typeface="Times Roman"/>
                  <a:cs typeface="Times Roman"/>
                  <a:sym typeface="Times Roman"/>
                </a:defRPr>
              </a:lvl1pPr>
            </a:lstStyle>
            <a:p>
              <a:pPr lvl="0">
                <a:defRPr sz="1800" b="0">
                  <a:uFillTx/>
                </a:defRPr>
              </a:pPr>
              <a:r>
                <a:rPr sz="2400" b="1">
                  <a:uFill>
                    <a:solidFill/>
                  </a:uFill>
                </a:rPr>
                <a:t>However, for years it has produced Guidelines on these matters that were then accepted and implemented by Member States. The last ones are Education and Training 2020 (ET 2020).</a:t>
              </a:r>
            </a:p>
          </p:txBody>
        </p:sp>
      </p:grpSp>
      <p:pic>
        <p:nvPicPr>
          <p:cNvPr id="3" name="5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52289" y="207255"/>
            <a:ext cx="609600" cy="609600"/>
          </a:xfrm>
          <a:prstGeom prst="rect">
            <a:avLst/>
          </a:prstGeom>
        </p:spPr>
      </p:pic>
    </p:spTree>
    <p:extLst>
      <p:ext uri="{BB962C8B-B14F-4D97-AF65-F5344CB8AC3E}">
        <p14:creationId xmlns:p14="http://schemas.microsoft.com/office/powerpoint/2010/main" val="3243490625"/>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250"/>
                                  </p:stCondLst>
                                  <p:iterate>
                                    <p:tmAbs val="0"/>
                                  </p:iterate>
                                  <p:childTnLst>
                                    <p:set>
                                      <p:cBhvr>
                                        <p:cTn id="6" fill="hold"/>
                                        <p:tgtEl>
                                          <p:spTgt spid="118"/>
                                        </p:tgtEl>
                                        <p:attrNameLst>
                                          <p:attrName>style.visibility</p:attrName>
                                        </p:attrNameLst>
                                      </p:cBhvr>
                                      <p:to>
                                        <p:strVal val="visible"/>
                                      </p:to>
                                    </p:set>
                                    <p:anim calcmode="lin" valueType="num">
                                      <p:cBhvr>
                                        <p:cTn id="7" dur="500" fill="hold"/>
                                        <p:tgtEl>
                                          <p:spTgt spid="118"/>
                                        </p:tgtEl>
                                        <p:attrNameLst>
                                          <p:attrName>ppt_x</p:attrName>
                                        </p:attrNameLst>
                                      </p:cBhvr>
                                      <p:tavLst>
                                        <p:tav tm="0">
                                          <p:val>
                                            <p:strVal val="#ppt_x"/>
                                          </p:val>
                                        </p:tav>
                                        <p:tav tm="100000">
                                          <p:val>
                                            <p:strVal val="#ppt_x"/>
                                          </p:val>
                                        </p:tav>
                                      </p:tavLst>
                                    </p:anim>
                                    <p:anim calcmode="lin" valueType="num">
                                      <p:cBhvr>
                                        <p:cTn id="8" dur="500" fill="hold"/>
                                        <p:tgtEl>
                                          <p:spTgt spid="118"/>
                                        </p:tgtEl>
                                        <p:attrNameLst>
                                          <p:attrName>ppt_y</p:attrName>
                                        </p:attrNameLst>
                                      </p:cBhvr>
                                      <p:tavLst>
                                        <p:tav tm="0">
                                          <p:val>
                                            <p:strVal val="1+#ppt_h/2"/>
                                          </p:val>
                                        </p:tav>
                                        <p:tav tm="100000">
                                          <p:val>
                                            <p:strVal val="#ppt_y"/>
                                          </p:val>
                                        </p:tav>
                                      </p:tavLst>
                                    </p:anim>
                                  </p:childTnLst>
                                </p:cTn>
                              </p:par>
                            </p:childTnLst>
                          </p:cTn>
                        </p:par>
                        <p:par>
                          <p:cTn id="9" fill="hold">
                            <p:stCondLst>
                              <p:cond delay="1750"/>
                            </p:stCondLst>
                            <p:childTnLst>
                              <p:par>
                                <p:cTn id="10" presetID="10" presetClass="entr" presetSubtype="0" fill="hold" grpId="0" nodeType="afterEffect">
                                  <p:stCondLst>
                                    <p:cond delay="11000"/>
                                  </p:stCondLst>
                                  <p:iterate>
                                    <p:tmAbs val="0"/>
                                  </p:iterate>
                                  <p:childTnLst>
                                    <p:set>
                                      <p:cBhvr>
                                        <p:cTn id="11" fill="hold"/>
                                        <p:tgtEl>
                                          <p:spTgt spid="121"/>
                                        </p:tgtEl>
                                        <p:attrNameLst>
                                          <p:attrName>style.visibility</p:attrName>
                                        </p:attrNameLst>
                                      </p:cBhvr>
                                      <p:to>
                                        <p:strVal val="visible"/>
                                      </p:to>
                                    </p:set>
                                    <p:animEffect transition="in" filter="fade">
                                      <p:cBhvr>
                                        <p:cTn id="1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5995" fill="hold"/>
                                        <p:tgtEl>
                                          <p:spTgt spid="3"/>
                                        </p:tgtEl>
                                      </p:cBhvr>
                                    </p:cmd>
                                  </p:childTnLst>
                                </p:cTn>
                              </p:par>
                            </p:childTnLst>
                          </p:cTn>
                        </p:par>
                      </p:childTnLst>
                    </p:cTn>
                  </p:par>
                </p:childTnLst>
              </p:cTn>
              <p:nextCondLst>
                <p:cond evt="onClick" delay="0">
                  <p:tgtEl>
                    <p:spTgt spid="3"/>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bldLst>
      <p:bldP spid="118" grpId="0" animBg="1" advAuto="0"/>
      <p:bldP spid="121"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xfrm>
            <a:off x="0" y="-1"/>
            <a:ext cx="12192000" cy="1593671"/>
          </a:xfrm>
          <a:prstGeom prst="rect">
            <a:avLst/>
          </a:prstGeom>
          <a:solidFill>
            <a:srgbClr val="70AD47"/>
          </a:solidFill>
        </p:spPr>
        <p:txBody>
          <a:bodyPr lIns="0" tIns="0" rIns="0" bIns="0">
            <a:normAutofit/>
          </a:bodyPr>
          <a:lstStyle/>
          <a:p>
            <a:pPr lvl="0" algn="ctr" defTabSz="640079">
              <a:defRPr sz="1800"/>
            </a:pPr>
            <a:br>
              <a:rPr sz="2730" dirty="0"/>
            </a:br>
            <a:r>
              <a:rPr sz="2240" dirty="0">
                <a:solidFill>
                  <a:srgbClr val="FFFFFF"/>
                </a:solidFill>
              </a:rPr>
              <a:t> Strategic objective 3:</a:t>
            </a:r>
            <a:br>
              <a:rPr sz="2240" dirty="0">
                <a:solidFill>
                  <a:srgbClr val="FFFFFF"/>
                </a:solidFill>
              </a:rPr>
            </a:br>
            <a:r>
              <a:rPr sz="2240" dirty="0">
                <a:solidFill>
                  <a:srgbClr val="FFFFFF"/>
                </a:solidFill>
              </a:rPr>
              <a:t>Promoting equity, social cohesion and active citizenship/</a:t>
            </a:r>
            <a:br>
              <a:rPr sz="2240" dirty="0">
                <a:solidFill>
                  <a:srgbClr val="FFFFFF"/>
                </a:solidFill>
              </a:rPr>
            </a:br>
            <a:r>
              <a:rPr sz="1800" dirty="0">
                <a:latin typeface="+mn-lt"/>
              </a:rPr>
              <a:t>(</a:t>
            </a:r>
            <a:r>
              <a:rPr lang="it-IT" sz="1800" dirty="0">
                <a:latin typeface="+mn-lt"/>
              </a:rPr>
              <a:t>A</a:t>
            </a:r>
            <a:r>
              <a:rPr sz="1800" dirty="0" err="1">
                <a:latin typeface="+mn-lt"/>
              </a:rPr>
              <a:t>udio</a:t>
            </a:r>
            <a:r>
              <a:rPr sz="1800" dirty="0">
                <a:latin typeface="+mn-lt"/>
              </a:rPr>
              <a:t>: </a:t>
            </a:r>
            <a:r>
              <a:rPr sz="1800" dirty="0">
                <a:latin typeface="+mn-lt"/>
                <a:ea typeface="Times Roman"/>
                <a:cs typeface="Times Roman"/>
                <a:sym typeface="Times Roman"/>
              </a:rPr>
              <a:t>Within ET 2020, the European Community has set four strategic objectives concerning education. What we are interested in this context is Objective 3 which aims to promote equity, social cohesion, and active citizenship.</a:t>
            </a:r>
            <a:r>
              <a:rPr lang="it-IT" sz="1800" dirty="0">
                <a:uFill>
                  <a:solidFill/>
                </a:uFill>
                <a:latin typeface="+mn-lt"/>
                <a:ea typeface="Times Roman"/>
                <a:cs typeface="Times Roman"/>
                <a:sym typeface="Times Roman"/>
              </a:rPr>
              <a:t>)</a:t>
            </a:r>
            <a:endParaRPr sz="1800" dirty="0">
              <a:latin typeface="+mn-lt"/>
              <a:ea typeface="Times Roman"/>
              <a:cs typeface="Times Roman"/>
              <a:sym typeface="Times Roman"/>
            </a:endParaRPr>
          </a:p>
        </p:txBody>
      </p:sp>
      <p:sp>
        <p:nvSpPr>
          <p:cNvPr id="124" name="Shape 124"/>
          <p:cNvSpPr/>
          <p:nvPr/>
        </p:nvSpPr>
        <p:spPr>
          <a:xfrm>
            <a:off x="0" y="1593669"/>
            <a:ext cx="12192000" cy="5264331"/>
          </a:xfrm>
          <a:prstGeom prst="rect">
            <a:avLst/>
          </a:prstGeom>
          <a:solidFill>
            <a:srgbClr val="FFFF00"/>
          </a:solidFill>
          <a:ln w="12700">
            <a:solidFill>
              <a:srgbClr val="32538F"/>
            </a:solidFill>
            <a:miter/>
          </a:ln>
        </p:spPr>
        <p:txBody>
          <a:bodyPr lIns="0" tIns="0" rIns="0" bIns="0" anchor="ctr"/>
          <a:lstStyle/>
          <a:p>
            <a:pPr lvl="0" algn="ctr">
              <a:defRPr>
                <a:solidFill>
                  <a:srgbClr val="FFFFFF"/>
                </a:solidFill>
              </a:defRPr>
            </a:pPr>
            <a:endParaRPr/>
          </a:p>
        </p:txBody>
      </p:sp>
      <p:sp>
        <p:nvSpPr>
          <p:cNvPr id="125" name="Shape 125"/>
          <p:cNvSpPr>
            <a:spLocks noGrp="1"/>
          </p:cNvSpPr>
          <p:nvPr>
            <p:ph type="body" idx="1"/>
          </p:nvPr>
        </p:nvSpPr>
        <p:spPr>
          <a:xfrm>
            <a:off x="275770" y="1593668"/>
            <a:ext cx="11567888" cy="5264332"/>
          </a:xfrm>
          <a:prstGeom prst="rect">
            <a:avLst/>
          </a:prstGeom>
        </p:spPr>
        <p:txBody>
          <a:bodyPr/>
          <a:lstStyle/>
          <a:p>
            <a:pPr marL="0" lvl="0" indent="0" algn="just" defTabSz="877823">
              <a:spcBef>
                <a:spcPts val="900"/>
              </a:spcBef>
              <a:buSzTx/>
              <a:buNone/>
              <a:defRPr sz="1800"/>
            </a:pPr>
            <a:endParaRPr sz="2784" dirty="0"/>
          </a:p>
          <a:p>
            <a:pPr marL="0" lvl="0" indent="0" algn="just" defTabSz="877823">
              <a:spcBef>
                <a:spcPts val="900"/>
              </a:spcBef>
              <a:buSzTx/>
              <a:buNone/>
              <a:defRPr sz="1800"/>
            </a:pPr>
            <a:r>
              <a:rPr sz="2784" dirty="0"/>
              <a:t>Irrespective of personal, social or economic situation, </a:t>
            </a:r>
            <a:r>
              <a:rPr sz="2784" b="1" dirty="0"/>
              <a:t>Education and training policy</a:t>
            </a:r>
            <a:r>
              <a:rPr sz="2784" dirty="0"/>
              <a:t> should enable every citizen to acquire, update and develop over a lifetime both job-specific skills and the key expertise. These are necessary to their employability and to promote further learning, </a:t>
            </a:r>
            <a:r>
              <a:rPr sz="2784" b="1" dirty="0"/>
              <a:t>active citizenship</a:t>
            </a:r>
            <a:r>
              <a:rPr sz="2784" dirty="0"/>
              <a:t>, and </a:t>
            </a:r>
            <a:r>
              <a:rPr sz="2784" b="1" dirty="0"/>
              <a:t>intercultural dialogue</a:t>
            </a:r>
            <a:r>
              <a:rPr sz="2784" dirty="0"/>
              <a:t>. Education and training systems should aim to ensure that every student completes the education path, including those coming from disadvantaged backgrounds, with special needs and the migrants. Where appropriate, there is planned the possibility of a second-chance education and a personalized learning plan. Education should promote intercultural competences, democratic values, and respect for fundamental rights.</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450273" y="187234"/>
            <a:ext cx="609600" cy="609600"/>
          </a:xfrm>
          <a:prstGeom prst="rect">
            <a:avLst/>
          </a:prstGeom>
        </p:spPr>
      </p:pic>
    </p:spTree>
    <p:extLst>
      <p:ext uri="{BB962C8B-B14F-4D97-AF65-F5344CB8AC3E}">
        <p14:creationId xmlns:p14="http://schemas.microsoft.com/office/powerpoint/2010/main" val="4229101832"/>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iterate>
                                    <p:tmAbs val="0"/>
                                  </p:iterate>
                                  <p:childTnLst>
                                    <p:set>
                                      <p:cBhvr>
                                        <p:cTn id="6" fill="hold"/>
                                        <p:tgtEl>
                                          <p:spTgt spid="125">
                                            <p:txEl>
                                              <p:pRg st="1" end="1"/>
                                            </p:txEl>
                                          </p:spTgt>
                                        </p:tgtEl>
                                        <p:attrNameLst>
                                          <p:attrName>style.visibility</p:attrName>
                                        </p:attrNameLst>
                                      </p:cBhvr>
                                      <p:to>
                                        <p:strVal val="visible"/>
                                      </p:to>
                                    </p:set>
                                    <p:animEffect transition="in" filter="box(in)">
                                      <p:cBhvr>
                                        <p:cTn id="7" dur="2000"/>
                                        <p:tgtEl>
                                          <p:spTgt spid="125">
                                            <p:txEl>
                                              <p:pRg st="1" end="1"/>
                                            </p:txEl>
                                          </p:spTgt>
                                        </p:tgtEl>
                                      </p:cBhvr>
                                    </p:animEffect>
                                  </p:childTnLst>
                                </p:cTn>
                              </p:par>
                            </p:childTnLst>
                          </p:cTn>
                        </p:par>
                        <p:par>
                          <p:cTn id="8" fill="hold">
                            <p:stCondLst>
                              <p:cond delay="2000"/>
                            </p:stCondLst>
                            <p:childTnLst>
                              <p:par>
                                <p:cTn id="9" presetID="4" presetClass="entr" presetSubtype="16" fill="hold" grpId="0" nodeType="afterEffect">
                                  <p:stCondLst>
                                    <p:cond delay="0"/>
                                  </p:stCondLst>
                                  <p:iterate>
                                    <p:tmAbs val="0"/>
                                  </p:iterate>
                                  <p:childTnLst>
                                    <p:set>
                                      <p:cBhvr>
                                        <p:cTn id="10" fill="hold"/>
                                        <p:tgtEl>
                                          <p:spTgt spid="125">
                                            <p:txEl>
                                              <p:charRg st="749" end="749"/>
                                            </p:txEl>
                                          </p:spTgt>
                                        </p:tgtEl>
                                        <p:attrNameLst>
                                          <p:attrName>style.visibility</p:attrName>
                                        </p:attrNameLst>
                                      </p:cBhvr>
                                      <p:to>
                                        <p:strVal val="visible"/>
                                      </p:to>
                                    </p:set>
                                    <p:animEffect transition="in" filter="box(in)">
                                      <p:cBhvr>
                                        <p:cTn id="11" dur="2000"/>
                                        <p:tgtEl>
                                          <p:spTgt spid="125">
                                            <p:txEl>
                                              <p:charRg st="749" end="74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21323" fill="hold"/>
                                        <p:tgtEl>
                                          <p:spTgt spid="2"/>
                                        </p:tgtEl>
                                      </p:cBhvr>
                                    </p:cmd>
                                  </p:childTnLst>
                                </p:cTn>
                              </p:par>
                            </p:childTnLst>
                          </p:cTn>
                        </p:par>
                      </p:childTnLst>
                    </p:cTn>
                  </p:par>
                </p:childTnLst>
              </p:cTn>
              <p:nextCondLst>
                <p:cond evt="onClick" delay="0">
                  <p:tgtEl>
                    <p:spTgt spid="2"/>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25" grpId="0" build="p"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p:nvPr>
        </p:nvSpPr>
        <p:spPr>
          <a:xfrm>
            <a:off x="838200" y="91440"/>
            <a:ext cx="10515600" cy="1267098"/>
          </a:xfrm>
          <a:prstGeom prst="rect">
            <a:avLst/>
          </a:prstGeom>
        </p:spPr>
        <p:txBody>
          <a:bodyPr/>
          <a:lstStyle>
            <a:lvl1pPr>
              <a:defRPr sz="3900">
                <a:solidFill>
                  <a:srgbClr val="FFFFFF"/>
                </a:solidFill>
              </a:defRPr>
            </a:lvl1pPr>
          </a:lstStyle>
          <a:p>
            <a:pPr lvl="0">
              <a:defRPr sz="1800">
                <a:solidFill>
                  <a:srgbClr val="000000"/>
                </a:solidFill>
              </a:defRPr>
            </a:pPr>
            <a:r>
              <a:rPr sz="3900">
                <a:solidFill>
                  <a:srgbClr val="FFFFFF"/>
                </a:solidFill>
              </a:rPr>
              <a:t>Promoting equity, social cohesion and active citizenship</a:t>
            </a:r>
          </a:p>
        </p:txBody>
      </p:sp>
      <p:sp>
        <p:nvSpPr>
          <p:cNvPr id="128" name="Shape 128"/>
          <p:cNvSpPr>
            <a:spLocks noGrp="1"/>
          </p:cNvSpPr>
          <p:nvPr>
            <p:ph type="body" idx="1"/>
          </p:nvPr>
        </p:nvSpPr>
        <p:spPr>
          <a:xfrm>
            <a:off x="0" y="1449976"/>
            <a:ext cx="12192000" cy="5408024"/>
          </a:xfrm>
          <a:prstGeom prst="rect">
            <a:avLst/>
          </a:prstGeom>
          <a:solidFill>
            <a:srgbClr val="DAE3F3"/>
          </a:solidFill>
        </p:spPr>
        <p:txBody>
          <a:bodyPr lIns="0" tIns="0" rIns="0" bIns="0"/>
          <a:lstStyle/>
          <a:p>
            <a:pPr marL="0" lvl="0" indent="0" algn="ctr">
              <a:lnSpc>
                <a:spcPct val="100000"/>
              </a:lnSpc>
              <a:spcBef>
                <a:spcPts val="0"/>
              </a:spcBef>
              <a:buSzTx/>
              <a:buNone/>
              <a:defRPr sz="1800"/>
            </a:pPr>
            <a:r>
              <a:rPr sz="2800" b="1"/>
              <a:t>Promoting Equity, Social Cohesion and Active Citizenship</a:t>
            </a:r>
            <a:br>
              <a:rPr sz="2800" b="1"/>
            </a:br>
            <a:endParaRPr sz="2800" b="1"/>
          </a:p>
        </p:txBody>
      </p:sp>
      <p:pic>
        <p:nvPicPr>
          <p:cNvPr id="129" name="image7.png"/>
          <p:cNvPicPr/>
          <p:nvPr/>
        </p:nvPicPr>
        <p:blipFill>
          <a:blip r:embed="rId4" cstate="print"/>
          <a:stretch>
            <a:fillRect/>
          </a:stretch>
        </p:blipFill>
        <p:spPr>
          <a:xfrm>
            <a:off x="0" y="0"/>
            <a:ext cx="12192000" cy="1449977"/>
          </a:xfrm>
          <a:prstGeom prst="rect">
            <a:avLst/>
          </a:prstGeom>
          <a:ln w="12700">
            <a:miter lim="400000"/>
          </a:ln>
        </p:spPr>
      </p:pic>
      <p:pic>
        <p:nvPicPr>
          <p:cNvPr id="130" name="image8.png"/>
          <p:cNvPicPr/>
          <p:nvPr/>
        </p:nvPicPr>
        <p:blipFill>
          <a:blip r:embed="rId5" cstate="print"/>
          <a:stretch>
            <a:fillRect/>
          </a:stretch>
        </p:blipFill>
        <p:spPr>
          <a:xfrm>
            <a:off x="2873836" y="2540005"/>
            <a:ext cx="6035041" cy="3860801"/>
          </a:xfrm>
          <a:prstGeom prst="rect">
            <a:avLst/>
          </a:prstGeom>
          <a:ln w="12700">
            <a:miter lim="400000"/>
          </a:ln>
        </p:spPr>
      </p:pic>
      <p:grpSp>
        <p:nvGrpSpPr>
          <p:cNvPr id="133" name="Group 133"/>
          <p:cNvGrpSpPr/>
          <p:nvPr/>
        </p:nvGrpSpPr>
        <p:grpSpPr>
          <a:xfrm>
            <a:off x="464456" y="2715812"/>
            <a:ext cx="3306598" cy="3788039"/>
            <a:chOff x="0" y="0"/>
            <a:chExt cx="3306596" cy="3788037"/>
          </a:xfrm>
        </p:grpSpPr>
        <p:sp>
          <p:nvSpPr>
            <p:cNvPr id="131" name="Shape 131"/>
            <p:cNvSpPr/>
            <p:nvPr/>
          </p:nvSpPr>
          <p:spPr>
            <a:xfrm>
              <a:off x="0" y="0"/>
              <a:ext cx="3306597" cy="3788038"/>
            </a:xfrm>
            <a:custGeom>
              <a:avLst/>
              <a:gdLst/>
              <a:ahLst/>
              <a:cxnLst>
                <a:cxn ang="0">
                  <a:pos x="wd2" y="hd2"/>
                </a:cxn>
                <a:cxn ang="5400000">
                  <a:pos x="wd2" y="hd2"/>
                </a:cxn>
                <a:cxn ang="10800000">
                  <a:pos x="wd2" y="hd2"/>
                </a:cxn>
                <a:cxn ang="16200000">
                  <a:pos x="wd2" y="hd2"/>
                </a:cxn>
              </a:cxnLst>
              <a:rect l="0" t="0" r="r" b="b"/>
              <a:pathLst>
                <a:path w="21600" h="21600" extrusionOk="0">
                  <a:moveTo>
                    <a:pt x="0" y="3143"/>
                  </a:moveTo>
                  <a:cubicBezTo>
                    <a:pt x="0" y="1407"/>
                    <a:pt x="1612" y="0"/>
                    <a:pt x="3600" y="0"/>
                  </a:cubicBezTo>
                  <a:lnTo>
                    <a:pt x="3600" y="0"/>
                  </a:lnTo>
                  <a:lnTo>
                    <a:pt x="18000" y="0"/>
                  </a:lnTo>
                  <a:cubicBezTo>
                    <a:pt x="19988" y="0"/>
                    <a:pt x="21600" y="1407"/>
                    <a:pt x="21600" y="3143"/>
                  </a:cubicBezTo>
                  <a:lnTo>
                    <a:pt x="21600" y="16057"/>
                  </a:lnTo>
                  <a:cubicBezTo>
                    <a:pt x="21600" y="17793"/>
                    <a:pt x="19988" y="19200"/>
                    <a:pt x="18000" y="19200"/>
                  </a:cubicBezTo>
                  <a:lnTo>
                    <a:pt x="9000" y="19200"/>
                  </a:lnTo>
                  <a:lnTo>
                    <a:pt x="6300" y="21600"/>
                  </a:lnTo>
                  <a:lnTo>
                    <a:pt x="3600" y="19200"/>
                  </a:lnTo>
                  <a:lnTo>
                    <a:pt x="3600" y="19200"/>
                  </a:lnTo>
                  <a:cubicBezTo>
                    <a:pt x="1612" y="19200"/>
                    <a:pt x="0" y="17793"/>
                    <a:pt x="0" y="16057"/>
                  </a:cubicBezTo>
                  <a:lnTo>
                    <a:pt x="0" y="16000"/>
                  </a:lnTo>
                  <a:lnTo>
                    <a:pt x="0" y="11200"/>
                  </a:lnTo>
                  <a:close/>
                </a:path>
              </a:pathLst>
            </a:custGeom>
            <a:solidFill>
              <a:srgbClr val="4472C4"/>
            </a:solidFill>
            <a:ln w="12700" cap="flat">
              <a:solidFill>
                <a:srgbClr val="32538F"/>
              </a:solidFill>
              <a:prstDash val="solid"/>
              <a:miter lim="800000"/>
            </a:ln>
            <a:effectLst/>
          </p:spPr>
          <p:txBody>
            <a:bodyPr wrap="square" lIns="0" tIns="0" rIns="0" bIns="0" numCol="1" anchor="ctr">
              <a:noAutofit/>
            </a:bodyPr>
            <a:lstStyle/>
            <a:p>
              <a:pPr lvl="0">
                <a:defRPr sz="2400" b="1"/>
              </a:pPr>
              <a:endParaRPr/>
            </a:p>
          </p:txBody>
        </p:sp>
        <p:sp>
          <p:nvSpPr>
            <p:cNvPr id="132" name="Shape 132"/>
            <p:cNvSpPr/>
            <p:nvPr/>
          </p:nvSpPr>
          <p:spPr>
            <a:xfrm>
              <a:off x="161415" y="113325"/>
              <a:ext cx="2983767" cy="31404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2400" b="1"/>
              </a:lvl1pPr>
            </a:lstStyle>
            <a:p>
              <a:pPr lvl="0">
                <a:defRPr sz="1800" b="0"/>
              </a:pPr>
              <a:r>
                <a:rPr sz="2400" b="1"/>
                <a:t>The European Union has developed a range of support actions, including Erasmus+, to achieve the ET2020 objectives.</a:t>
              </a:r>
            </a:p>
          </p:txBody>
        </p:sp>
      </p:grpSp>
      <p:grpSp>
        <p:nvGrpSpPr>
          <p:cNvPr id="136" name="Group 136"/>
          <p:cNvGrpSpPr/>
          <p:nvPr/>
        </p:nvGrpSpPr>
        <p:grpSpPr>
          <a:xfrm>
            <a:off x="7750629" y="2919914"/>
            <a:ext cx="3947887" cy="3183667"/>
            <a:chOff x="0" y="230957"/>
            <a:chExt cx="3947886" cy="3183666"/>
          </a:xfrm>
        </p:grpSpPr>
        <p:sp>
          <p:nvSpPr>
            <p:cNvPr id="134" name="Shape 134"/>
            <p:cNvSpPr/>
            <p:nvPr/>
          </p:nvSpPr>
          <p:spPr>
            <a:xfrm>
              <a:off x="0" y="230957"/>
              <a:ext cx="3947887" cy="3183667"/>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cubicBezTo>
                    <a:pt x="0" y="1433"/>
                    <a:pt x="1155" y="0"/>
                    <a:pt x="2581" y="0"/>
                  </a:cubicBezTo>
                  <a:lnTo>
                    <a:pt x="3600" y="0"/>
                  </a:lnTo>
                  <a:lnTo>
                    <a:pt x="19019" y="0"/>
                  </a:lnTo>
                  <a:cubicBezTo>
                    <a:pt x="20445" y="0"/>
                    <a:pt x="21600" y="1433"/>
                    <a:pt x="21600" y="3200"/>
                  </a:cubicBezTo>
                  <a:lnTo>
                    <a:pt x="21600" y="16000"/>
                  </a:lnTo>
                  <a:cubicBezTo>
                    <a:pt x="21600" y="17767"/>
                    <a:pt x="20445" y="19200"/>
                    <a:pt x="19019" y="19200"/>
                  </a:cubicBezTo>
                  <a:lnTo>
                    <a:pt x="9000" y="19200"/>
                  </a:lnTo>
                  <a:lnTo>
                    <a:pt x="6300" y="21600"/>
                  </a:lnTo>
                  <a:lnTo>
                    <a:pt x="3600" y="19200"/>
                  </a:lnTo>
                  <a:lnTo>
                    <a:pt x="2581" y="19200"/>
                  </a:lnTo>
                  <a:cubicBezTo>
                    <a:pt x="1155" y="19200"/>
                    <a:pt x="0" y="17767"/>
                    <a:pt x="0" y="16000"/>
                  </a:cubicBezTo>
                  <a:lnTo>
                    <a:pt x="0" y="16000"/>
                  </a:lnTo>
                  <a:lnTo>
                    <a:pt x="0" y="11200"/>
                  </a:lnTo>
                  <a:close/>
                </a:path>
              </a:pathLst>
            </a:custGeom>
            <a:solidFill>
              <a:srgbClr val="4472C4"/>
            </a:solidFill>
            <a:ln w="12700" cap="flat">
              <a:solidFill>
                <a:srgbClr val="32538F"/>
              </a:solidFill>
              <a:prstDash val="solid"/>
              <a:miter lim="800000"/>
            </a:ln>
            <a:effectLst/>
          </p:spPr>
          <p:txBody>
            <a:bodyPr wrap="square" lIns="0" tIns="0" rIns="0" bIns="0" numCol="1" anchor="ctr">
              <a:noAutofit/>
            </a:bodyPr>
            <a:lstStyle/>
            <a:p>
              <a:pPr lvl="0" algn="just">
                <a:defRPr sz="2400" b="1"/>
              </a:pPr>
              <a:endParaRPr/>
            </a:p>
          </p:txBody>
        </p:sp>
        <p:sp>
          <p:nvSpPr>
            <p:cNvPr id="135" name="Shape 135"/>
            <p:cNvSpPr/>
            <p:nvPr/>
          </p:nvSpPr>
          <p:spPr>
            <a:xfrm>
              <a:off x="138146" y="355599"/>
              <a:ext cx="3671595" cy="25806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defRPr sz="2400" b="1"/>
              </a:lvl1pPr>
            </a:lstStyle>
            <a:p>
              <a:pPr lvl="0">
                <a:defRPr sz="1800" b="0"/>
              </a:pPr>
              <a:r>
                <a:rPr sz="2400" b="1"/>
                <a:t>The main task of these projects focuses the educational actions on achieving these goals. In this specific case, the goal is Active Citizenship.</a:t>
              </a:r>
            </a:p>
          </p:txBody>
        </p:sp>
      </p:gr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228600" y="420188"/>
            <a:ext cx="609600" cy="609600"/>
          </a:xfrm>
          <a:prstGeom prst="rect">
            <a:avLst/>
          </a:prstGeom>
        </p:spPr>
      </p:pic>
    </p:spTree>
    <p:extLst>
      <p:ext uri="{BB962C8B-B14F-4D97-AF65-F5344CB8AC3E}">
        <p14:creationId xmlns:p14="http://schemas.microsoft.com/office/powerpoint/2010/main" val="128288961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p:tmAbs val="0"/>
                                  </p:iterate>
                                  <p:childTnLst>
                                    <p:set>
                                      <p:cBhvr>
                                        <p:cTn id="6" fill="hold"/>
                                        <p:tgtEl>
                                          <p:spTgt spid="133"/>
                                        </p:tgtEl>
                                        <p:attrNameLst>
                                          <p:attrName>style.visibility</p:attrName>
                                        </p:attrNameLst>
                                      </p:cBhvr>
                                      <p:to>
                                        <p:strVal val="visible"/>
                                      </p:to>
                                    </p:set>
                                    <p:animEffect transition="in" filter="fade">
                                      <p:cBhvr>
                                        <p:cTn id="7" dur="1500"/>
                                        <p:tgtEl>
                                          <p:spTgt spid="133"/>
                                        </p:tgtEl>
                                      </p:cBhvr>
                                    </p:animEffect>
                                  </p:childTnLst>
                                </p:cTn>
                              </p:par>
                            </p:childTnLst>
                          </p:cTn>
                        </p:par>
                        <p:par>
                          <p:cTn id="8" fill="hold">
                            <p:stCondLst>
                              <p:cond delay="1500"/>
                            </p:stCondLst>
                            <p:childTnLst>
                              <p:par>
                                <p:cTn id="9" presetID="2" presetClass="entr" presetSubtype="4" fill="hold" grpId="0" nodeType="afterEffect">
                                  <p:stCondLst>
                                    <p:cond delay="10250"/>
                                  </p:stCondLst>
                                  <p:iterate>
                                    <p:tmAbs val="0"/>
                                  </p:iterate>
                                  <p:childTnLst>
                                    <p:set>
                                      <p:cBhvr>
                                        <p:cTn id="10" fill="hold"/>
                                        <p:tgtEl>
                                          <p:spTgt spid="136"/>
                                        </p:tgtEl>
                                        <p:attrNameLst>
                                          <p:attrName>style.visibility</p:attrName>
                                        </p:attrNameLst>
                                      </p:cBhvr>
                                      <p:to>
                                        <p:strVal val="visible"/>
                                      </p:to>
                                    </p:set>
                                    <p:anim calcmode="lin" valueType="num">
                                      <p:cBhvr>
                                        <p:cTn id="11" dur="500" fill="hold"/>
                                        <p:tgtEl>
                                          <p:spTgt spid="136"/>
                                        </p:tgtEl>
                                        <p:attrNameLst>
                                          <p:attrName>ppt_x</p:attrName>
                                        </p:attrNameLst>
                                      </p:cBhvr>
                                      <p:tavLst>
                                        <p:tav tm="0">
                                          <p:val>
                                            <p:strVal val="#ppt_x"/>
                                          </p:val>
                                        </p:tav>
                                        <p:tav tm="100000">
                                          <p:val>
                                            <p:strVal val="#ppt_x"/>
                                          </p:val>
                                        </p:tav>
                                      </p:tavLst>
                                    </p:anim>
                                    <p:anim calcmode="lin" valueType="num">
                                      <p:cBhvr>
                                        <p:cTn id="12"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5030" fill="hold"/>
                                        <p:tgtEl>
                                          <p:spTgt spid="2"/>
                                        </p:tgtEl>
                                      </p:cBhvr>
                                    </p:cmd>
                                  </p:childTnLst>
                                </p:cTn>
                              </p:par>
                            </p:childTnLst>
                          </p:cTn>
                        </p:par>
                      </p:childTnLst>
                    </p:cTn>
                  </p:par>
                </p:childTnLst>
              </p:cTn>
              <p:nextCondLst>
                <p:cond evt="onClick" delay="0">
                  <p:tgtEl>
                    <p:spTgt spid="2"/>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bldLst>
      <p:bldP spid="133" grpId="0" animBg="1" advAuto="0"/>
      <p:bldP spid="136"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0" y="1"/>
            <a:ext cx="12192000" cy="1045028"/>
          </a:xfrm>
          <a:prstGeom prst="rect">
            <a:avLst/>
          </a:prstGeom>
          <a:solidFill>
            <a:srgbClr val="70AD47"/>
          </a:solidFill>
        </p:spPr>
        <p:txBody>
          <a:bodyPr lIns="0" tIns="0" rIns="0" bIns="0"/>
          <a:lstStyle/>
          <a:p>
            <a:pPr lvl="0" algn="ctr">
              <a:defRPr sz="1800"/>
            </a:pPr>
            <a:r>
              <a:rPr sz="6000" dirty="0">
                <a:solidFill>
                  <a:srgbClr val="FFFF00"/>
                </a:solidFill>
              </a:rPr>
              <a:t>Citizenship</a:t>
            </a:r>
          </a:p>
        </p:txBody>
      </p:sp>
      <p:sp>
        <p:nvSpPr>
          <p:cNvPr id="139" name="Shape 139"/>
          <p:cNvSpPr/>
          <p:nvPr/>
        </p:nvSpPr>
        <p:spPr>
          <a:xfrm>
            <a:off x="0" y="1045028"/>
            <a:ext cx="12192000" cy="5812973"/>
          </a:xfrm>
          <a:prstGeom prst="rect">
            <a:avLst/>
          </a:prstGeom>
          <a:solidFill>
            <a:srgbClr val="FFFF00"/>
          </a:solidFill>
          <a:ln w="12700">
            <a:solidFill>
              <a:srgbClr val="32538F"/>
            </a:solidFill>
            <a:miter/>
          </a:ln>
        </p:spPr>
        <p:txBody>
          <a:bodyPr lIns="0" tIns="0" rIns="0" bIns="0" anchor="ctr"/>
          <a:lstStyle/>
          <a:p>
            <a:pPr lvl="0" algn="ctr">
              <a:defRPr>
                <a:solidFill>
                  <a:srgbClr val="FFFFFF"/>
                </a:solidFill>
              </a:defRPr>
            </a:pPr>
            <a:endParaRPr/>
          </a:p>
        </p:txBody>
      </p:sp>
      <p:sp>
        <p:nvSpPr>
          <p:cNvPr id="140" name="Shape 140"/>
          <p:cNvSpPr>
            <a:spLocks noGrp="1"/>
          </p:cNvSpPr>
          <p:nvPr>
            <p:ph type="body" idx="1"/>
          </p:nvPr>
        </p:nvSpPr>
        <p:spPr>
          <a:xfrm>
            <a:off x="609600" y="1146629"/>
            <a:ext cx="10769600" cy="5566231"/>
          </a:xfrm>
          <a:prstGeom prst="rect">
            <a:avLst/>
          </a:prstGeom>
        </p:spPr>
        <p:txBody>
          <a:bodyPr/>
          <a:lstStyle/>
          <a:p>
            <a:pPr marL="0" lvl="0" indent="0" algn="ctr" defTabSz="768095">
              <a:spcBef>
                <a:spcPts val="800"/>
              </a:spcBef>
              <a:buSzTx/>
              <a:buNone/>
              <a:defRPr sz="1800"/>
            </a:pPr>
            <a:endParaRPr sz="2435" b="1"/>
          </a:p>
          <a:p>
            <a:pPr marL="0" lvl="0" indent="0" algn="just" defTabSz="768095">
              <a:spcBef>
                <a:spcPts val="800"/>
              </a:spcBef>
              <a:buSzTx/>
              <a:buFontTx/>
              <a:buNone/>
              <a:defRPr sz="1800"/>
            </a:pPr>
            <a:r>
              <a:rPr sz="2435" b="1"/>
              <a:t>Citizenship is the condition of the natural person (said citizen) to whom the law of a State recognizes the fullness of civil, political and social rights.</a:t>
            </a:r>
          </a:p>
          <a:p>
            <a:pPr marL="0" lvl="0" indent="0" algn="just" defTabSz="768095">
              <a:spcBef>
                <a:spcPts val="800"/>
              </a:spcBef>
              <a:buSzTx/>
              <a:buFontTx/>
              <a:buNone/>
              <a:defRPr sz="1800"/>
            </a:pPr>
            <a:r>
              <a:rPr sz="2435" b="1"/>
              <a:t>The State may acknowledge these rights at least in part also to non-citizens, on the basis of multilateral international agreements (stemming from membership of the UN or the European Union, for example), or bilateral agreements (following treaties providing for reciprocal and favourable treatments of the citizens of one State by the other), or even after a unilateral choice (for example, in the context of integration policies for migrants living on the national territory). These factors have led to the granting of civil rights to non-citizens in current states. This recognition is usually enshrined in the Constitution, while social rights and especially political rights still tend to be linked to citizenship.</a:t>
            </a:r>
          </a:p>
        </p:txBody>
      </p:sp>
      <p:grpSp>
        <p:nvGrpSpPr>
          <p:cNvPr id="143" name="Group 143"/>
          <p:cNvGrpSpPr/>
          <p:nvPr/>
        </p:nvGrpSpPr>
        <p:grpSpPr>
          <a:xfrm>
            <a:off x="3048000" y="2104570"/>
            <a:ext cx="5878287" cy="3820888"/>
            <a:chOff x="0" y="0"/>
            <a:chExt cx="5878286" cy="3820886"/>
          </a:xfrm>
        </p:grpSpPr>
        <p:sp>
          <p:nvSpPr>
            <p:cNvPr id="141" name="Shape 141"/>
            <p:cNvSpPr/>
            <p:nvPr/>
          </p:nvSpPr>
          <p:spPr>
            <a:xfrm>
              <a:off x="0" y="0"/>
              <a:ext cx="5878287" cy="3820887"/>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cubicBezTo>
                    <a:pt x="0" y="1433"/>
                    <a:pt x="931" y="0"/>
                    <a:pt x="2080" y="0"/>
                  </a:cubicBezTo>
                  <a:lnTo>
                    <a:pt x="3600" y="0"/>
                  </a:lnTo>
                  <a:lnTo>
                    <a:pt x="19520" y="0"/>
                  </a:lnTo>
                  <a:cubicBezTo>
                    <a:pt x="20669" y="0"/>
                    <a:pt x="21600" y="1433"/>
                    <a:pt x="21600" y="3200"/>
                  </a:cubicBezTo>
                  <a:lnTo>
                    <a:pt x="21600" y="16000"/>
                  </a:lnTo>
                  <a:cubicBezTo>
                    <a:pt x="21600" y="17767"/>
                    <a:pt x="20669" y="19200"/>
                    <a:pt x="19520" y="19200"/>
                  </a:cubicBezTo>
                  <a:lnTo>
                    <a:pt x="9000" y="19200"/>
                  </a:lnTo>
                  <a:lnTo>
                    <a:pt x="6300" y="21600"/>
                  </a:lnTo>
                  <a:lnTo>
                    <a:pt x="3600" y="19200"/>
                  </a:lnTo>
                  <a:lnTo>
                    <a:pt x="2080" y="19200"/>
                  </a:lnTo>
                  <a:cubicBezTo>
                    <a:pt x="931" y="19200"/>
                    <a:pt x="0" y="17767"/>
                    <a:pt x="0" y="16000"/>
                  </a:cubicBezTo>
                  <a:lnTo>
                    <a:pt x="0" y="16000"/>
                  </a:lnTo>
                  <a:lnTo>
                    <a:pt x="0" y="11200"/>
                  </a:lnTo>
                  <a:close/>
                </a:path>
              </a:pathLst>
            </a:custGeom>
            <a:solidFill>
              <a:srgbClr val="4472C4"/>
            </a:solidFill>
            <a:ln w="12700" cap="flat">
              <a:solidFill>
                <a:srgbClr val="32538F"/>
              </a:solidFill>
              <a:prstDash val="solid"/>
              <a:miter lim="800000"/>
            </a:ln>
            <a:effectLst/>
          </p:spPr>
          <p:txBody>
            <a:bodyPr wrap="square" lIns="0" tIns="0" rIns="0" bIns="0" numCol="1" anchor="ctr">
              <a:noAutofit/>
            </a:bodyPr>
            <a:lstStyle/>
            <a:p>
              <a:pPr lvl="0" algn="ctr">
                <a:defRPr sz="3600">
                  <a:solidFill>
                    <a:srgbClr val="FFFFFF"/>
                  </a:solidFill>
                </a:defRPr>
              </a:pPr>
              <a:endParaRPr/>
            </a:p>
          </p:txBody>
        </p:sp>
        <p:sp>
          <p:nvSpPr>
            <p:cNvPr id="142" name="Shape 142"/>
            <p:cNvSpPr/>
            <p:nvPr/>
          </p:nvSpPr>
          <p:spPr>
            <a:xfrm>
              <a:off x="165796" y="318951"/>
              <a:ext cx="5546695" cy="27584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3600">
                  <a:solidFill>
                    <a:srgbClr val="FFFFFF"/>
                  </a:solidFill>
                </a:defRPr>
              </a:lvl1pPr>
            </a:lstStyle>
            <a:p>
              <a:pPr lvl="0">
                <a:defRPr sz="1800">
                  <a:solidFill>
                    <a:srgbClr val="000000"/>
                  </a:solidFill>
                </a:defRPr>
              </a:pPr>
              <a:r>
                <a:rPr sz="3600">
                  <a:solidFill>
                    <a:srgbClr val="FFFFFF"/>
                  </a:solidFill>
                </a:rPr>
                <a:t>However, do student have some information about their rights, whether they are citizens of the country where they live or not?</a:t>
              </a:r>
            </a:p>
          </p:txBody>
        </p:sp>
      </p:gr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609600" y="290287"/>
            <a:ext cx="609600" cy="609600"/>
          </a:xfrm>
          <a:prstGeom prst="rect">
            <a:avLst/>
          </a:prstGeom>
        </p:spPr>
      </p:pic>
    </p:spTree>
    <p:extLst>
      <p:ext uri="{BB962C8B-B14F-4D97-AF65-F5344CB8AC3E}">
        <p14:creationId xmlns:p14="http://schemas.microsoft.com/office/powerpoint/2010/main" val="2738670006"/>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9000"/>
                                  </p:stCondLst>
                                  <p:iterate>
                                    <p:tmAbs val="0"/>
                                  </p:iterate>
                                  <p:childTnLst>
                                    <p:set>
                                      <p:cBhvr>
                                        <p:cTn id="6" fill="hold"/>
                                        <p:tgtEl>
                                          <p:spTgt spid="143"/>
                                        </p:tgtEl>
                                        <p:attrNameLst>
                                          <p:attrName>style.visibility</p:attrName>
                                        </p:attrNameLst>
                                      </p:cBhvr>
                                      <p:to>
                                        <p:strVal val="visible"/>
                                      </p:to>
                                    </p:set>
                                    <p:anim calcmode="lin" valueType="num">
                                      <p:cBhvr>
                                        <p:cTn id="7" dur="500" fill="hold"/>
                                        <p:tgtEl>
                                          <p:spTgt spid="143"/>
                                        </p:tgtEl>
                                        <p:attrNameLst>
                                          <p:attrName>ppt_x</p:attrName>
                                        </p:attrNameLst>
                                      </p:cBhvr>
                                      <p:tavLst>
                                        <p:tav tm="0">
                                          <p:val>
                                            <p:strVal val="#ppt_x"/>
                                          </p:val>
                                        </p:tav>
                                        <p:tav tm="100000">
                                          <p:val>
                                            <p:strVal val="#ppt_x"/>
                                          </p:val>
                                        </p:tav>
                                      </p:tavLst>
                                    </p:anim>
                                    <p:anim calcmode="lin" valueType="num">
                                      <p:cBhvr>
                                        <p:cTn id="8" dur="500" fill="hold"/>
                                        <p:tgtEl>
                                          <p:spTgt spid="143"/>
                                        </p:tgtEl>
                                        <p:attrNameLst>
                                          <p:attrName>ppt_y</p:attrName>
                                        </p:attrNameLst>
                                      </p:cBhvr>
                                      <p:tavLst>
                                        <p:tav tm="0">
                                          <p:val>
                                            <p:strVal val="1+#ppt_h/2"/>
                                          </p:val>
                                        </p:tav>
                                        <p:tav tm="100000">
                                          <p:val>
                                            <p:strVal val="#ppt_y"/>
                                          </p:val>
                                        </p:tav>
                                      </p:tavLst>
                                    </p:anim>
                                  </p:childTnLst>
                                </p:cTn>
                              </p:par>
                            </p:childTnLst>
                          </p:cTn>
                        </p:par>
                        <p:par>
                          <p:cTn id="9" fill="hold">
                            <p:stCondLst>
                              <p:cond delay="29500"/>
                            </p:stCondLst>
                            <p:childTnLst>
                              <p:par>
                                <p:cTn id="10" presetID="10" presetClass="entr" presetSubtype="0" fill="hold" grpId="0" nodeType="afterEffect">
                                  <p:stCondLst>
                                    <p:cond delay="500"/>
                                  </p:stCondLst>
                                  <p:iterate>
                                    <p:tmAbs val="0"/>
                                  </p:iterate>
                                  <p:childTnLst>
                                    <p:set>
                                      <p:cBhvr>
                                        <p:cTn id="11" fill="hold"/>
                                        <p:tgtEl>
                                          <p:spTgt spid="140">
                                            <p:txEl>
                                              <p:pRg st="1" end="1"/>
                                            </p:txEl>
                                          </p:spTgt>
                                        </p:tgtEl>
                                        <p:attrNameLst>
                                          <p:attrName>style.visibility</p:attrName>
                                        </p:attrNameLst>
                                      </p:cBhvr>
                                      <p:to>
                                        <p:strVal val="visible"/>
                                      </p:to>
                                    </p:set>
                                    <p:animEffect transition="in" filter="fade">
                                      <p:cBhvr>
                                        <p:cTn id="12" dur="2500"/>
                                        <p:tgtEl>
                                          <p:spTgt spid="140">
                                            <p:txEl>
                                              <p:pRg st="1" end="1"/>
                                            </p:txEl>
                                          </p:spTgt>
                                        </p:tgtEl>
                                      </p:cBhvr>
                                    </p:animEffect>
                                  </p:childTnLst>
                                </p:cTn>
                              </p:par>
                            </p:childTnLst>
                          </p:cTn>
                        </p:par>
                        <p:par>
                          <p:cTn id="13" fill="hold">
                            <p:stCondLst>
                              <p:cond delay="32500"/>
                            </p:stCondLst>
                            <p:childTnLst>
                              <p:par>
                                <p:cTn id="14" presetID="10" presetClass="entr" presetSubtype="0" fill="hold" grpId="0" nodeType="afterEffect">
                                  <p:stCondLst>
                                    <p:cond delay="500"/>
                                  </p:stCondLst>
                                  <p:iterate>
                                    <p:tmAbs val="0"/>
                                  </p:iterate>
                                  <p:childTnLst>
                                    <p:set>
                                      <p:cBhvr>
                                        <p:cTn id="15" fill="hold"/>
                                        <p:tgtEl>
                                          <p:spTgt spid="140">
                                            <p:txEl>
                                              <p:pRg st="2" end="2"/>
                                            </p:txEl>
                                          </p:spTgt>
                                        </p:tgtEl>
                                        <p:attrNameLst>
                                          <p:attrName>style.visibility</p:attrName>
                                        </p:attrNameLst>
                                      </p:cBhvr>
                                      <p:to>
                                        <p:strVal val="visible"/>
                                      </p:to>
                                    </p:set>
                                    <p:animEffect transition="in" filter="fade">
                                      <p:cBhvr>
                                        <p:cTn id="16" dur="2500"/>
                                        <p:tgtEl>
                                          <p:spTgt spid="140">
                                            <p:txEl>
                                              <p:pRg st="2" end="2"/>
                                            </p:txEl>
                                          </p:spTgt>
                                        </p:tgtEl>
                                      </p:cBhvr>
                                    </p:animEffect>
                                  </p:childTnLst>
                                </p:cTn>
                              </p:par>
                            </p:childTnLst>
                          </p:cTn>
                        </p:par>
                        <p:par>
                          <p:cTn id="17" fill="hold">
                            <p:stCondLst>
                              <p:cond delay="35500"/>
                            </p:stCondLst>
                            <p:childTnLst>
                              <p:par>
                                <p:cTn id="18" presetID="10" presetClass="entr" presetSubtype="0" fill="hold" grpId="0" nodeType="afterEffect">
                                  <p:stCondLst>
                                    <p:cond delay="500"/>
                                  </p:stCondLst>
                                  <p:iterate>
                                    <p:tmAbs val="0"/>
                                  </p:iterate>
                                  <p:childTnLst>
                                    <p:set>
                                      <p:cBhvr>
                                        <p:cTn id="19" fill="hold"/>
                                        <p:tgtEl>
                                          <p:spTgt spid="140">
                                            <p:txEl>
                                              <p:charRg st="877" end="877"/>
                                            </p:txEl>
                                          </p:spTgt>
                                        </p:tgtEl>
                                        <p:attrNameLst>
                                          <p:attrName>style.visibility</p:attrName>
                                        </p:attrNameLst>
                                      </p:cBhvr>
                                      <p:to>
                                        <p:strVal val="visible"/>
                                      </p:to>
                                    </p:set>
                                    <p:animEffect transition="in" filter="fade">
                                      <p:cBhvr>
                                        <p:cTn id="20" dur="2500"/>
                                        <p:tgtEl>
                                          <p:spTgt spid="140">
                                            <p:txEl>
                                              <p:charRg st="877" end="87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40929" fill="hold"/>
                                        <p:tgtEl>
                                          <p:spTgt spid="2"/>
                                        </p:tgtEl>
                                      </p:cBhvr>
                                    </p:cmd>
                                  </p:childTnLst>
                                </p:cTn>
                              </p:par>
                            </p:childTnLst>
                          </p:cTn>
                        </p:par>
                      </p:childTnLst>
                    </p:cTn>
                  </p:par>
                </p:childTnLst>
              </p:cTn>
              <p:nextCondLst>
                <p:cond evt="onClick" delay="0">
                  <p:tgtEl>
                    <p:spTgt spid="2"/>
                  </p:tgtEl>
                </p:cond>
              </p:nextCondLst>
            </p:seq>
            <p:audio>
              <p:cMediaNode vol="80000">
                <p:cTn id="26" fill="hold" display="0">
                  <p:stCondLst>
                    <p:cond delay="indefinite"/>
                  </p:stCondLst>
                  <p:endCondLst>
                    <p:cond evt="onStopAudio" delay="0">
                      <p:tgtEl>
                        <p:sldTgt/>
                      </p:tgtEl>
                    </p:cond>
                  </p:endCondLst>
                </p:cTn>
                <p:tgtEl>
                  <p:spTgt spid="2"/>
                </p:tgtEl>
              </p:cMediaNode>
            </p:audio>
          </p:childTnLst>
        </p:cTn>
      </p:par>
    </p:tnLst>
    <p:bldLst>
      <p:bldP spid="140" grpId="0" build="p" animBg="1" advAuto="0"/>
      <p:bldP spid="143"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body" idx="1"/>
          </p:nvPr>
        </p:nvSpPr>
        <p:spPr>
          <a:xfrm>
            <a:off x="0" y="1188719"/>
            <a:ext cx="12192000" cy="5669281"/>
          </a:xfrm>
          <a:prstGeom prst="rect">
            <a:avLst/>
          </a:prstGeom>
          <a:solidFill>
            <a:srgbClr val="B4C7E7"/>
          </a:solidFill>
        </p:spPr>
        <p:txBody>
          <a:bodyPr lIns="0" tIns="0" rIns="0" bIns="0"/>
          <a:lstStyle/>
          <a:p>
            <a:pPr marL="0" lvl="0" indent="0" algn="ctr">
              <a:buSzTx/>
              <a:buNone/>
              <a:defRPr sz="1800"/>
            </a:pPr>
            <a:endParaRPr sz="3600" b="1" dirty="0"/>
          </a:p>
          <a:p>
            <a:pPr marL="0" lvl="0" indent="0" algn="ctr">
              <a:buSzTx/>
              <a:buNone/>
              <a:defRPr sz="1800"/>
            </a:pPr>
            <a:endParaRPr sz="2800" b="1" dirty="0"/>
          </a:p>
          <a:p>
            <a:pPr marL="0" lvl="0" indent="0" algn="ctr">
              <a:buSzTx/>
              <a:buNone/>
              <a:defRPr sz="1800"/>
            </a:pPr>
            <a:r>
              <a:rPr sz="2800" b="1" dirty="0">
                <a:solidFill>
                  <a:srgbClr val="FFFF00"/>
                </a:solidFill>
                <a:effectLst>
                  <a:outerShdw blurRad="38100" dist="38100" dir="2700000" rotWithShape="0">
                    <a:srgbClr val="000000">
                      <a:alpha val="43137"/>
                    </a:srgbClr>
                  </a:outerShdw>
                </a:effectLst>
              </a:rPr>
              <a:t>And in classroom…</a:t>
            </a:r>
          </a:p>
          <a:p>
            <a:pPr marL="0" lvl="0" indent="0" algn="ctr">
              <a:buSzTx/>
              <a:buNone/>
              <a:defRPr sz="1800"/>
            </a:pPr>
            <a:r>
              <a:rPr sz="2800" b="1" dirty="0">
                <a:solidFill>
                  <a:srgbClr val="FFFF00"/>
                </a:solidFill>
                <a:effectLst>
                  <a:outerShdw blurRad="38100" dist="38100" dir="2700000" rotWithShape="0">
                    <a:srgbClr val="000000">
                      <a:alpha val="43137"/>
                    </a:srgbClr>
                  </a:outerShdw>
                </a:effectLst>
              </a:rPr>
              <a:t>In Italy we talk about 'citizenship' in the lessons of </a:t>
            </a:r>
          </a:p>
          <a:p>
            <a:pPr marL="0" lvl="0" indent="0" algn="ctr">
              <a:buSzTx/>
              <a:buNone/>
              <a:defRPr sz="1800"/>
            </a:pPr>
            <a:r>
              <a:rPr sz="2800" b="1" dirty="0">
                <a:solidFill>
                  <a:srgbClr val="FFFF00"/>
                </a:solidFill>
                <a:effectLst>
                  <a:outerShdw blurRad="38100" dist="38100" dir="2700000" rotWithShape="0">
                    <a:srgbClr val="000000">
                      <a:alpha val="43137"/>
                    </a:srgbClr>
                  </a:outerShdw>
                </a:effectLst>
              </a:rPr>
              <a:t>CIVIC EDUCATION</a:t>
            </a:r>
          </a:p>
        </p:txBody>
      </p:sp>
      <p:sp>
        <p:nvSpPr>
          <p:cNvPr id="146" name="Shape 146"/>
          <p:cNvSpPr>
            <a:spLocks noGrp="1"/>
          </p:cNvSpPr>
          <p:nvPr>
            <p:ph type="title"/>
          </p:nvPr>
        </p:nvSpPr>
        <p:spPr>
          <a:xfrm>
            <a:off x="0" y="1"/>
            <a:ext cx="12192000" cy="2206170"/>
          </a:xfrm>
          <a:prstGeom prst="rect">
            <a:avLst/>
          </a:prstGeom>
          <a:solidFill>
            <a:srgbClr val="70AD47"/>
          </a:solidFill>
        </p:spPr>
        <p:txBody>
          <a:bodyPr lIns="0" tIns="0" rIns="0" bIns="0">
            <a:normAutofit/>
          </a:bodyPr>
          <a:lstStyle/>
          <a:p>
            <a:pPr marL="180000" lvl="0" algn="just" defTabSz="868680">
              <a:defRPr sz="1800"/>
            </a:pPr>
            <a:r>
              <a:rPr sz="2000" dirty="0">
                <a:latin typeface="Times New Roman"/>
                <a:ea typeface="Times New Roman"/>
                <a:cs typeface="Times New Roman"/>
                <a:sym typeface="Times New Roman"/>
              </a:rPr>
              <a:t>Once, in Italy, it was foreseen that students were informed about their rights connected with nationality condition or residency in the context of the subject called Civic Education. The teaching had been focused on the study of the Italian Constitution. Today, the new legislation settles transversal teaching</a:t>
            </a:r>
            <a:r>
              <a:rPr lang="en-US" sz="2000" dirty="0">
                <a:latin typeface="Times New Roman"/>
                <a:ea typeface="Times New Roman"/>
                <a:cs typeface="Times New Roman"/>
                <a:sym typeface="Times New Roman"/>
              </a:rPr>
              <a:t>s</a:t>
            </a:r>
            <a:r>
              <a:rPr sz="2000" dirty="0">
                <a:latin typeface="Times New Roman"/>
                <a:ea typeface="Times New Roman"/>
                <a:cs typeface="Times New Roman"/>
                <a:sym typeface="Times New Roman"/>
              </a:rPr>
              <a:t> called Education for Citizenship: therefore, besides the Italian Constitution, this subject teaches the European Institutions and the applicable treaties. The result is still weak. Students show little interest in such topics and are less and less informed about their rights.</a:t>
            </a:r>
          </a:p>
        </p:txBody>
      </p:sp>
      <p:sp>
        <p:nvSpPr>
          <p:cNvPr id="147" name="Shape 147"/>
          <p:cNvSpPr/>
          <p:nvPr/>
        </p:nvSpPr>
        <p:spPr>
          <a:xfrm>
            <a:off x="4746171" y="4220752"/>
            <a:ext cx="2699658" cy="875213"/>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1751" y="10800"/>
                </a:lnTo>
                <a:lnTo>
                  <a:pt x="1751" y="13500"/>
                </a:lnTo>
                <a:lnTo>
                  <a:pt x="9925" y="13500"/>
                </a:lnTo>
                <a:lnTo>
                  <a:pt x="9925" y="5400"/>
                </a:lnTo>
                <a:lnTo>
                  <a:pt x="9049" y="5400"/>
                </a:lnTo>
                <a:lnTo>
                  <a:pt x="10800" y="0"/>
                </a:lnTo>
                <a:lnTo>
                  <a:pt x="12551" y="5400"/>
                </a:lnTo>
                <a:lnTo>
                  <a:pt x="11675" y="5400"/>
                </a:lnTo>
                <a:lnTo>
                  <a:pt x="11675" y="13500"/>
                </a:lnTo>
                <a:lnTo>
                  <a:pt x="19849" y="13500"/>
                </a:lnTo>
                <a:lnTo>
                  <a:pt x="19849" y="10800"/>
                </a:lnTo>
                <a:lnTo>
                  <a:pt x="21600" y="16200"/>
                </a:lnTo>
                <a:lnTo>
                  <a:pt x="19849" y="21600"/>
                </a:lnTo>
                <a:lnTo>
                  <a:pt x="19849" y="18900"/>
                </a:lnTo>
                <a:lnTo>
                  <a:pt x="1751" y="18900"/>
                </a:lnTo>
                <a:lnTo>
                  <a:pt x="1751" y="21600"/>
                </a:lnTo>
                <a:close/>
              </a:path>
            </a:pathLst>
          </a:custGeom>
          <a:solidFill>
            <a:srgbClr val="4472C4"/>
          </a:solidFill>
          <a:ln w="12700">
            <a:solidFill>
              <a:srgbClr val="32538F"/>
            </a:solidFill>
            <a:miter/>
          </a:ln>
        </p:spPr>
        <p:txBody>
          <a:bodyPr lIns="0" tIns="0" rIns="0" bIns="0" anchor="ctr"/>
          <a:lstStyle/>
          <a:p>
            <a:pPr lvl="0" algn="ctr">
              <a:defRPr>
                <a:solidFill>
                  <a:srgbClr val="FFFFFF"/>
                </a:solidFill>
              </a:defRPr>
            </a:pPr>
            <a:endParaRPr/>
          </a:p>
        </p:txBody>
      </p:sp>
      <p:grpSp>
        <p:nvGrpSpPr>
          <p:cNvPr id="150" name="Group 150"/>
          <p:cNvGrpSpPr/>
          <p:nvPr/>
        </p:nvGrpSpPr>
        <p:grpSpPr>
          <a:xfrm>
            <a:off x="418010" y="4049486"/>
            <a:ext cx="4010299" cy="1126293"/>
            <a:chOff x="0" y="0"/>
            <a:chExt cx="4010297" cy="1126292"/>
          </a:xfrm>
        </p:grpSpPr>
        <p:sp>
          <p:nvSpPr>
            <p:cNvPr id="148" name="Shape 148"/>
            <p:cNvSpPr/>
            <p:nvPr/>
          </p:nvSpPr>
          <p:spPr>
            <a:xfrm>
              <a:off x="-1" y="-1"/>
              <a:ext cx="4010299" cy="1126294"/>
            </a:xfrm>
            <a:prstGeom prst="rect">
              <a:avLst/>
            </a:prstGeom>
            <a:solidFill>
              <a:srgbClr val="70AD47"/>
            </a:solidFill>
            <a:ln w="12700" cap="flat">
              <a:solidFill>
                <a:srgbClr val="70AD47"/>
              </a:solidFill>
              <a:prstDash val="solid"/>
              <a:miter lim="800000"/>
            </a:ln>
            <a:effectLst/>
          </p:spPr>
          <p:txBody>
            <a:bodyPr wrap="square" lIns="0" tIns="0" rIns="0" bIns="0" numCol="1" anchor="ctr">
              <a:noAutofit/>
            </a:bodyPr>
            <a:lstStyle/>
            <a:p>
              <a:pPr lvl="0" algn="ctr">
                <a:defRPr sz="3200" b="1">
                  <a:solidFill>
                    <a:srgbClr val="FFFF00"/>
                  </a:solidFill>
                  <a:effectLst>
                    <a:outerShdw blurRad="38100" dist="38100" dir="2700000" rotWithShape="0">
                      <a:srgbClr val="000000">
                        <a:alpha val="43137"/>
                      </a:srgbClr>
                    </a:outerShdw>
                  </a:effectLst>
                </a:defRPr>
              </a:pPr>
              <a:endParaRPr/>
            </a:p>
          </p:txBody>
        </p:sp>
        <p:sp>
          <p:nvSpPr>
            <p:cNvPr id="149" name="Shape 149"/>
            <p:cNvSpPr/>
            <p:nvPr/>
          </p:nvSpPr>
          <p:spPr>
            <a:xfrm>
              <a:off x="-1" y="282475"/>
              <a:ext cx="4010299" cy="5613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3200" b="1">
                  <a:solidFill>
                    <a:srgbClr val="FFFF00"/>
                  </a:solidFill>
                  <a:effectLst>
                    <a:outerShdw blurRad="38100" dist="38100" dir="2700000" rotWithShape="0">
                      <a:srgbClr val="000000">
                        <a:alpha val="43137"/>
                      </a:srgbClr>
                    </a:outerShdw>
                  </a:effectLst>
                </a:defRPr>
              </a:lvl1pPr>
            </a:lstStyle>
            <a:p>
              <a:pPr lvl="0">
                <a:defRPr sz="1800" b="0">
                  <a:solidFill>
                    <a:srgbClr val="000000"/>
                  </a:solidFill>
                  <a:effectLst/>
                </a:defRPr>
              </a:pPr>
              <a:r>
                <a:rPr sz="3200" b="1">
                  <a:solidFill>
                    <a:srgbClr val="FFFF00"/>
                  </a:solidFill>
                  <a:effectLst>
                    <a:outerShdw blurRad="38100" dist="38100" dir="2700000" rotWithShape="0">
                      <a:srgbClr val="000000">
                        <a:alpha val="43137"/>
                      </a:srgbClr>
                    </a:outerShdw>
                  </a:effectLst>
                </a:rPr>
                <a:t>Italian Constitution</a:t>
              </a:r>
            </a:p>
          </p:txBody>
        </p:sp>
      </p:grpSp>
      <p:grpSp>
        <p:nvGrpSpPr>
          <p:cNvPr id="153" name="Group 153"/>
          <p:cNvGrpSpPr/>
          <p:nvPr/>
        </p:nvGrpSpPr>
        <p:grpSpPr>
          <a:xfrm>
            <a:off x="7720148" y="4049486"/>
            <a:ext cx="4245429" cy="1359262"/>
            <a:chOff x="0" y="0"/>
            <a:chExt cx="4245428" cy="1359261"/>
          </a:xfrm>
        </p:grpSpPr>
        <p:sp>
          <p:nvSpPr>
            <p:cNvPr id="151" name="Shape 151"/>
            <p:cNvSpPr/>
            <p:nvPr/>
          </p:nvSpPr>
          <p:spPr>
            <a:xfrm>
              <a:off x="-1" y="-1"/>
              <a:ext cx="4245430" cy="1359263"/>
            </a:xfrm>
            <a:prstGeom prst="rect">
              <a:avLst/>
            </a:prstGeom>
            <a:solidFill>
              <a:srgbClr val="70AD47"/>
            </a:solidFill>
            <a:ln w="12700" cap="flat">
              <a:solidFill>
                <a:srgbClr val="32538F"/>
              </a:solidFill>
              <a:prstDash val="solid"/>
              <a:miter lim="800000"/>
            </a:ln>
            <a:effectLst/>
          </p:spPr>
          <p:txBody>
            <a:bodyPr wrap="square" lIns="0" tIns="0" rIns="0" bIns="0" numCol="1" anchor="ctr">
              <a:noAutofit/>
            </a:bodyPr>
            <a:lstStyle/>
            <a:p>
              <a:pPr lvl="0" algn="ctr">
                <a:defRPr sz="2800" b="1">
                  <a:solidFill>
                    <a:srgbClr val="FFFF00"/>
                  </a:solidFill>
                  <a:effectLst>
                    <a:outerShdw blurRad="38100" dist="38100" dir="2700000" rotWithShape="0">
                      <a:srgbClr val="000000">
                        <a:alpha val="43137"/>
                      </a:srgbClr>
                    </a:outerShdw>
                  </a:effectLst>
                </a:defRPr>
              </a:pPr>
              <a:endParaRPr/>
            </a:p>
          </p:txBody>
        </p:sp>
        <p:sp>
          <p:nvSpPr>
            <p:cNvPr id="152" name="Shape 152"/>
            <p:cNvSpPr/>
            <p:nvPr/>
          </p:nvSpPr>
          <p:spPr>
            <a:xfrm>
              <a:off x="-1" y="430710"/>
              <a:ext cx="4245430" cy="497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800" b="1">
                  <a:solidFill>
                    <a:srgbClr val="FFFF00"/>
                  </a:solidFill>
                  <a:effectLst>
                    <a:outerShdw blurRad="38100" dist="38100" dir="2700000" rotWithShape="0">
                      <a:srgbClr val="000000">
                        <a:alpha val="43137"/>
                      </a:srgbClr>
                    </a:outerShdw>
                  </a:effectLst>
                </a:defRPr>
              </a:lvl1pPr>
            </a:lstStyle>
            <a:p>
              <a:pPr lvl="0">
                <a:defRPr sz="1800" b="0">
                  <a:solidFill>
                    <a:srgbClr val="000000"/>
                  </a:solidFill>
                  <a:effectLst/>
                </a:defRPr>
              </a:pPr>
              <a:r>
                <a:rPr sz="2800" b="1">
                  <a:solidFill>
                    <a:srgbClr val="FFFF00"/>
                  </a:solidFill>
                  <a:effectLst>
                    <a:outerShdw blurRad="38100" dist="38100" dir="2700000" rotWithShape="0">
                      <a:srgbClr val="000000">
                        <a:alpha val="43137"/>
                      </a:srgbClr>
                    </a:outerShdw>
                  </a:effectLst>
                </a:rPr>
                <a:t>European Institutions</a:t>
              </a:r>
            </a:p>
          </p:txBody>
        </p:sp>
      </p:grpSp>
      <p:grpSp>
        <p:nvGrpSpPr>
          <p:cNvPr id="157" name="Group 157"/>
          <p:cNvGrpSpPr/>
          <p:nvPr/>
        </p:nvGrpSpPr>
        <p:grpSpPr>
          <a:xfrm>
            <a:off x="665606" y="5286102"/>
            <a:ext cx="2364977" cy="1341199"/>
            <a:chOff x="0" y="0"/>
            <a:chExt cx="2364975" cy="1341198"/>
          </a:xfrm>
        </p:grpSpPr>
        <p:sp>
          <p:nvSpPr>
            <p:cNvPr id="154" name="Shape 154"/>
            <p:cNvSpPr/>
            <p:nvPr/>
          </p:nvSpPr>
          <p:spPr>
            <a:xfrm>
              <a:off x="0" y="1"/>
              <a:ext cx="2364976" cy="1341198"/>
            </a:xfrm>
            <a:custGeom>
              <a:avLst/>
              <a:gdLst/>
              <a:ahLst/>
              <a:cxnLst>
                <a:cxn ang="0">
                  <a:pos x="wd2" y="hd2"/>
                </a:cxn>
                <a:cxn ang="5400000">
                  <a:pos x="wd2" y="hd2"/>
                </a:cxn>
                <a:cxn ang="10800000">
                  <a:pos x="wd2" y="hd2"/>
                </a:cxn>
                <a:cxn ang="16200000">
                  <a:pos x="wd2" y="hd2"/>
                </a:cxn>
              </a:cxnLst>
              <a:rect l="0" t="0" r="r" b="b"/>
              <a:pathLst>
                <a:path w="18995" h="21600" extrusionOk="0">
                  <a:moveTo>
                    <a:pt x="5" y="6772"/>
                  </a:moveTo>
                  <a:cubicBezTo>
                    <a:pt x="5" y="10139"/>
                    <a:pt x="6945" y="12995"/>
                    <a:pt x="16293" y="13474"/>
                  </a:cubicBezTo>
                  <a:lnTo>
                    <a:pt x="16293" y="10766"/>
                  </a:lnTo>
                  <a:lnTo>
                    <a:pt x="18995" y="16252"/>
                  </a:lnTo>
                  <a:lnTo>
                    <a:pt x="16293" y="21600"/>
                  </a:lnTo>
                  <a:lnTo>
                    <a:pt x="16293" y="18891"/>
                  </a:lnTo>
                  <a:lnTo>
                    <a:pt x="16293" y="18891"/>
                  </a:lnTo>
                  <a:cubicBezTo>
                    <a:pt x="6945" y="18412"/>
                    <a:pt x="5" y="15556"/>
                    <a:pt x="5" y="12189"/>
                  </a:cubicBezTo>
                  <a:close/>
                  <a:moveTo>
                    <a:pt x="18995" y="5417"/>
                  </a:moveTo>
                  <a:cubicBezTo>
                    <a:pt x="11444" y="5417"/>
                    <a:pt x="4611" y="7012"/>
                    <a:pt x="1590" y="9480"/>
                  </a:cubicBezTo>
                  <a:lnTo>
                    <a:pt x="1590" y="9480"/>
                  </a:lnTo>
                  <a:cubicBezTo>
                    <a:pt x="-2605" y="6053"/>
                    <a:pt x="1787" y="2061"/>
                    <a:pt x="11399" y="565"/>
                  </a:cubicBezTo>
                  <a:cubicBezTo>
                    <a:pt x="13795" y="192"/>
                    <a:pt x="16381" y="0"/>
                    <a:pt x="18995" y="0"/>
                  </a:cubicBezTo>
                  <a:close/>
                </a:path>
              </a:pathLst>
            </a:custGeom>
            <a:solidFill>
              <a:srgbClr val="4472C4"/>
            </a:solidFill>
            <a:ln w="12700" cap="flat">
              <a:noFill/>
              <a:miter lim="400000"/>
            </a:ln>
            <a:effectLst/>
          </p:spPr>
          <p:txBody>
            <a:bodyPr wrap="square" lIns="0" tIns="0" rIns="0" bIns="0" numCol="1" anchor="ctr">
              <a:noAutofit/>
            </a:bodyPr>
            <a:lstStyle/>
            <a:p>
              <a:pPr lvl="0" algn="ctr"/>
              <a:endParaRPr/>
            </a:p>
          </p:txBody>
        </p:sp>
        <p:sp>
          <p:nvSpPr>
            <p:cNvPr id="155" name="Shape 155"/>
            <p:cNvSpPr/>
            <p:nvPr/>
          </p:nvSpPr>
          <p:spPr>
            <a:xfrm>
              <a:off x="0" y="1"/>
              <a:ext cx="2364976" cy="588646"/>
            </a:xfrm>
            <a:custGeom>
              <a:avLst/>
              <a:gdLst/>
              <a:ahLst/>
              <a:cxnLst>
                <a:cxn ang="0">
                  <a:pos x="wd2" y="hd2"/>
                </a:cxn>
                <a:cxn ang="5400000">
                  <a:pos x="wd2" y="hd2"/>
                </a:cxn>
                <a:cxn ang="10800000">
                  <a:pos x="wd2" y="hd2"/>
                </a:cxn>
                <a:cxn ang="16200000">
                  <a:pos x="wd2" y="hd2"/>
                </a:cxn>
              </a:cxnLst>
              <a:rect l="0" t="0" r="r" b="b"/>
              <a:pathLst>
                <a:path w="18995" h="21600" extrusionOk="0">
                  <a:moveTo>
                    <a:pt x="18995" y="12343"/>
                  </a:moveTo>
                  <a:cubicBezTo>
                    <a:pt x="11444" y="12343"/>
                    <a:pt x="4611" y="15977"/>
                    <a:pt x="1590" y="21600"/>
                  </a:cubicBezTo>
                  <a:lnTo>
                    <a:pt x="1590" y="21600"/>
                  </a:lnTo>
                  <a:cubicBezTo>
                    <a:pt x="-2605" y="13790"/>
                    <a:pt x="1787" y="4696"/>
                    <a:pt x="11399" y="1288"/>
                  </a:cubicBezTo>
                  <a:cubicBezTo>
                    <a:pt x="13795" y="439"/>
                    <a:pt x="16381" y="0"/>
                    <a:pt x="18995" y="0"/>
                  </a:cubicBez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endParaRPr/>
            </a:p>
          </p:txBody>
        </p:sp>
        <p:sp>
          <p:nvSpPr>
            <p:cNvPr id="156" name="Shape 156"/>
            <p:cNvSpPr/>
            <p:nvPr/>
          </p:nvSpPr>
          <p:spPr>
            <a:xfrm>
              <a:off x="598" y="0"/>
              <a:ext cx="2364378" cy="1341198"/>
            </a:xfrm>
            <a:custGeom>
              <a:avLst/>
              <a:gdLst/>
              <a:ahLst/>
              <a:cxnLst>
                <a:cxn ang="0">
                  <a:pos x="wd2" y="hd2"/>
                </a:cxn>
                <a:cxn ang="5400000">
                  <a:pos x="wd2" y="hd2"/>
                </a:cxn>
                <a:cxn ang="10800000">
                  <a:pos x="wd2" y="hd2"/>
                </a:cxn>
                <a:cxn ang="16200000">
                  <a:pos x="wd2" y="hd2"/>
                </a:cxn>
              </a:cxnLst>
              <a:rect l="0" t="0" r="r" b="b"/>
              <a:pathLst>
                <a:path w="21600" h="21600" extrusionOk="0">
                  <a:moveTo>
                    <a:pt x="0" y="6772"/>
                  </a:moveTo>
                  <a:cubicBezTo>
                    <a:pt x="0" y="10139"/>
                    <a:pt x="7894" y="12995"/>
                    <a:pt x="18527" y="13474"/>
                  </a:cubicBezTo>
                  <a:lnTo>
                    <a:pt x="18527" y="10766"/>
                  </a:lnTo>
                  <a:lnTo>
                    <a:pt x="21600" y="16252"/>
                  </a:lnTo>
                  <a:lnTo>
                    <a:pt x="18527" y="21600"/>
                  </a:lnTo>
                  <a:lnTo>
                    <a:pt x="18527" y="18891"/>
                  </a:lnTo>
                  <a:lnTo>
                    <a:pt x="18527" y="18891"/>
                  </a:lnTo>
                  <a:cubicBezTo>
                    <a:pt x="7894" y="18412"/>
                    <a:pt x="0" y="15556"/>
                    <a:pt x="0" y="12189"/>
                  </a:cubicBezTo>
                  <a:lnTo>
                    <a:pt x="0" y="6772"/>
                  </a:lnTo>
                  <a:cubicBezTo>
                    <a:pt x="0" y="3032"/>
                    <a:pt x="9671" y="0"/>
                    <a:pt x="21600" y="0"/>
                  </a:cubicBezTo>
                  <a:lnTo>
                    <a:pt x="21600" y="5417"/>
                  </a:lnTo>
                  <a:cubicBezTo>
                    <a:pt x="13011" y="5417"/>
                    <a:pt x="5239" y="7012"/>
                    <a:pt x="1803" y="9480"/>
                  </a:cubicBezTo>
                </a:path>
              </a:pathLst>
            </a:custGeom>
            <a:noFill/>
            <a:ln w="12700" cap="flat">
              <a:solidFill>
                <a:srgbClr val="32538F"/>
              </a:solidFill>
              <a:prstDash val="solid"/>
              <a:miter lim="800000"/>
            </a:ln>
            <a:effectLst/>
          </p:spPr>
          <p:txBody>
            <a:bodyPr wrap="square" lIns="0" tIns="0" rIns="0" bIns="0" numCol="1" anchor="ctr">
              <a:noAutofit/>
            </a:bodyPr>
            <a:lstStyle/>
            <a:p>
              <a:pPr lvl="0" algn="ctr"/>
              <a:endParaRPr/>
            </a:p>
          </p:txBody>
        </p:sp>
      </p:grpSp>
      <p:grpSp>
        <p:nvGrpSpPr>
          <p:cNvPr id="161" name="Group 161"/>
          <p:cNvGrpSpPr/>
          <p:nvPr/>
        </p:nvGrpSpPr>
        <p:grpSpPr>
          <a:xfrm>
            <a:off x="8486491" y="5479867"/>
            <a:ext cx="3083626" cy="1199965"/>
            <a:chOff x="0" y="0"/>
            <a:chExt cx="3083625" cy="1199964"/>
          </a:xfrm>
        </p:grpSpPr>
        <p:sp>
          <p:nvSpPr>
            <p:cNvPr id="158" name="Shape 158"/>
            <p:cNvSpPr/>
            <p:nvPr/>
          </p:nvSpPr>
          <p:spPr>
            <a:xfrm>
              <a:off x="0" y="0"/>
              <a:ext cx="3083626" cy="1199965"/>
            </a:xfrm>
            <a:custGeom>
              <a:avLst/>
              <a:gdLst/>
              <a:ahLst/>
              <a:cxnLst>
                <a:cxn ang="0">
                  <a:pos x="wd2" y="hd2"/>
                </a:cxn>
                <a:cxn ang="5400000">
                  <a:pos x="wd2" y="hd2"/>
                </a:cxn>
                <a:cxn ang="10800000">
                  <a:pos x="wd2" y="hd2"/>
                </a:cxn>
                <a:cxn ang="16200000">
                  <a:pos x="wd2" y="hd2"/>
                </a:cxn>
              </a:cxnLst>
              <a:rect l="0" t="0" r="r" b="b"/>
              <a:pathLst>
                <a:path w="19009" h="21600" extrusionOk="0">
                  <a:moveTo>
                    <a:pt x="0" y="16460"/>
                  </a:moveTo>
                  <a:lnTo>
                    <a:pt x="1852" y="11255"/>
                  </a:lnTo>
                  <a:lnTo>
                    <a:pt x="1852" y="13723"/>
                  </a:lnTo>
                  <a:lnTo>
                    <a:pt x="1852" y="13723"/>
                  </a:lnTo>
                  <a:cubicBezTo>
                    <a:pt x="8758" y="13479"/>
                    <a:pt x="14746" y="11891"/>
                    <a:pt x="17474" y="9582"/>
                  </a:cubicBezTo>
                  <a:lnTo>
                    <a:pt x="17474" y="9582"/>
                  </a:lnTo>
                  <a:cubicBezTo>
                    <a:pt x="21600" y="13075"/>
                    <a:pt x="17122" y="17117"/>
                    <a:pt x="7471" y="18610"/>
                  </a:cubicBezTo>
                  <a:cubicBezTo>
                    <a:pt x="5683" y="18887"/>
                    <a:pt x="3788" y="19063"/>
                    <a:pt x="1852" y="19131"/>
                  </a:cubicBezTo>
                  <a:lnTo>
                    <a:pt x="1852" y="21600"/>
                  </a:lnTo>
                  <a:close/>
                  <a:moveTo>
                    <a:pt x="19004" y="12286"/>
                  </a:moveTo>
                  <a:cubicBezTo>
                    <a:pt x="19004" y="8488"/>
                    <a:pt x="10496" y="5408"/>
                    <a:pt x="0" y="5408"/>
                  </a:cubicBezTo>
                  <a:lnTo>
                    <a:pt x="0" y="0"/>
                  </a:lnTo>
                  <a:lnTo>
                    <a:pt x="0" y="0"/>
                  </a:lnTo>
                  <a:cubicBezTo>
                    <a:pt x="10496" y="0"/>
                    <a:pt x="19004" y="3079"/>
                    <a:pt x="19004" y="6878"/>
                  </a:cubicBezTo>
                  <a:close/>
                </a:path>
              </a:pathLst>
            </a:custGeom>
            <a:solidFill>
              <a:srgbClr val="4472C4"/>
            </a:solidFill>
            <a:ln w="12700" cap="flat">
              <a:noFill/>
              <a:miter lim="400000"/>
            </a:ln>
            <a:effectLst/>
          </p:spPr>
          <p:txBody>
            <a:bodyPr wrap="square" lIns="0" tIns="0" rIns="0" bIns="0" numCol="1" anchor="ctr">
              <a:noAutofit/>
            </a:bodyPr>
            <a:lstStyle/>
            <a:p>
              <a:pPr lvl="0" algn="ctr"/>
              <a:endParaRPr/>
            </a:p>
          </p:txBody>
        </p:sp>
        <p:sp>
          <p:nvSpPr>
            <p:cNvPr id="159" name="Shape 159"/>
            <p:cNvSpPr/>
            <p:nvPr/>
          </p:nvSpPr>
          <p:spPr>
            <a:xfrm>
              <a:off x="0" y="0"/>
              <a:ext cx="3082835" cy="68254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4922"/>
                    <a:pt x="11929" y="9508"/>
                    <a:pt x="0" y="9508"/>
                  </a:cubicBezTo>
                  <a:lnTo>
                    <a:pt x="0" y="0"/>
                  </a:lnTo>
                  <a:lnTo>
                    <a:pt x="0" y="0"/>
                  </a:lnTo>
                  <a:cubicBezTo>
                    <a:pt x="11929" y="0"/>
                    <a:pt x="21600" y="5414"/>
                    <a:pt x="21600" y="12092"/>
                  </a:cubicBez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endParaRPr/>
            </a:p>
          </p:txBody>
        </p:sp>
        <p:sp>
          <p:nvSpPr>
            <p:cNvPr id="160" name="Shape 160"/>
            <p:cNvSpPr/>
            <p:nvPr/>
          </p:nvSpPr>
          <p:spPr>
            <a:xfrm>
              <a:off x="0" y="0"/>
              <a:ext cx="3082835" cy="1199965"/>
            </a:xfrm>
            <a:custGeom>
              <a:avLst/>
              <a:gdLst/>
              <a:ahLst/>
              <a:cxnLst>
                <a:cxn ang="0">
                  <a:pos x="wd2" y="hd2"/>
                </a:cxn>
                <a:cxn ang="5400000">
                  <a:pos x="wd2" y="hd2"/>
                </a:cxn>
                <a:cxn ang="10800000">
                  <a:pos x="wd2" y="hd2"/>
                </a:cxn>
                <a:cxn ang="16200000">
                  <a:pos x="wd2" y="hd2"/>
                </a:cxn>
              </a:cxnLst>
              <a:rect l="0" t="0" r="r" b="b"/>
              <a:pathLst>
                <a:path w="21600" h="21600" extrusionOk="0">
                  <a:moveTo>
                    <a:pt x="21600" y="12286"/>
                  </a:moveTo>
                  <a:cubicBezTo>
                    <a:pt x="21600" y="8488"/>
                    <a:pt x="11929" y="5408"/>
                    <a:pt x="0" y="5408"/>
                  </a:cubicBezTo>
                  <a:lnTo>
                    <a:pt x="0" y="0"/>
                  </a:lnTo>
                  <a:lnTo>
                    <a:pt x="0" y="0"/>
                  </a:lnTo>
                  <a:cubicBezTo>
                    <a:pt x="11929" y="0"/>
                    <a:pt x="21600" y="3079"/>
                    <a:pt x="21600" y="6878"/>
                  </a:cubicBezTo>
                  <a:lnTo>
                    <a:pt x="21600" y="12286"/>
                  </a:lnTo>
                  <a:cubicBezTo>
                    <a:pt x="21600" y="15825"/>
                    <a:pt x="13166" y="18787"/>
                    <a:pt x="2105" y="19131"/>
                  </a:cubicBezTo>
                  <a:lnTo>
                    <a:pt x="2105" y="21600"/>
                  </a:lnTo>
                  <a:lnTo>
                    <a:pt x="0" y="16460"/>
                  </a:lnTo>
                  <a:lnTo>
                    <a:pt x="2105" y="11255"/>
                  </a:lnTo>
                  <a:lnTo>
                    <a:pt x="2105" y="13723"/>
                  </a:lnTo>
                  <a:lnTo>
                    <a:pt x="2105" y="13723"/>
                  </a:lnTo>
                  <a:cubicBezTo>
                    <a:pt x="9954" y="13479"/>
                    <a:pt x="16760" y="11891"/>
                    <a:pt x="19861" y="9582"/>
                  </a:cubicBezTo>
                </a:path>
              </a:pathLst>
            </a:custGeom>
            <a:noFill/>
            <a:ln w="12700" cap="flat">
              <a:solidFill>
                <a:srgbClr val="32538F"/>
              </a:solidFill>
              <a:prstDash val="solid"/>
              <a:miter lim="800000"/>
            </a:ln>
            <a:effectLst/>
          </p:spPr>
          <p:txBody>
            <a:bodyPr wrap="square" lIns="0" tIns="0" rIns="0" bIns="0" numCol="1" anchor="ctr">
              <a:noAutofit/>
            </a:bodyPr>
            <a:lstStyle/>
            <a:p>
              <a:pPr lvl="0" algn="ctr"/>
              <a:endParaRPr/>
            </a:p>
          </p:txBody>
        </p:sp>
      </p:grpSp>
      <p:grpSp>
        <p:nvGrpSpPr>
          <p:cNvPr id="164" name="Group 164"/>
          <p:cNvGrpSpPr/>
          <p:nvPr/>
        </p:nvGrpSpPr>
        <p:grpSpPr>
          <a:xfrm>
            <a:off x="3933362" y="5378270"/>
            <a:ext cx="4193180" cy="1332413"/>
            <a:chOff x="0" y="0"/>
            <a:chExt cx="4193178" cy="1332411"/>
          </a:xfrm>
        </p:grpSpPr>
        <p:sp>
          <p:nvSpPr>
            <p:cNvPr id="162" name="Shape 162"/>
            <p:cNvSpPr/>
            <p:nvPr/>
          </p:nvSpPr>
          <p:spPr>
            <a:xfrm>
              <a:off x="-1" y="0"/>
              <a:ext cx="4193179" cy="13324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cap="flat">
              <a:solidFill>
                <a:srgbClr val="BA8C00"/>
              </a:solidFill>
              <a:prstDash val="solid"/>
              <a:miter lim="800000"/>
            </a:ln>
            <a:effectLst/>
          </p:spPr>
          <p:txBody>
            <a:bodyPr wrap="square" lIns="0" tIns="0" rIns="0" bIns="0" numCol="1" anchor="ctr">
              <a:noAutofit/>
            </a:bodyPr>
            <a:lstStyle/>
            <a:p>
              <a:pPr lvl="0" algn="ctr">
                <a:defRPr>
                  <a:solidFill>
                    <a:srgbClr val="FFFFFF"/>
                  </a:solidFill>
                </a:defRPr>
              </a:pPr>
              <a:endParaRPr/>
            </a:p>
          </p:txBody>
        </p:sp>
        <p:sp>
          <p:nvSpPr>
            <p:cNvPr id="163" name="Shape 163"/>
            <p:cNvSpPr/>
            <p:nvPr/>
          </p:nvSpPr>
          <p:spPr>
            <a:xfrm>
              <a:off x="614076" y="442685"/>
              <a:ext cx="2965026" cy="447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400" b="1"/>
              </a:lvl1pPr>
            </a:lstStyle>
            <a:p>
              <a:pPr lvl="0">
                <a:defRPr sz="1800" b="0"/>
              </a:pPr>
              <a:r>
                <a:rPr sz="2400" b="1"/>
                <a:t>ACTIVE CITIZENSHIP</a:t>
              </a:r>
            </a:p>
          </p:txBody>
        </p:sp>
      </p:gr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418009" y="2437681"/>
            <a:ext cx="609600" cy="609600"/>
          </a:xfrm>
          <a:prstGeom prst="rect">
            <a:avLst/>
          </a:prstGeom>
        </p:spPr>
      </p:pic>
    </p:spTree>
    <p:extLst>
      <p:ext uri="{BB962C8B-B14F-4D97-AF65-F5344CB8AC3E}">
        <p14:creationId xmlns:p14="http://schemas.microsoft.com/office/powerpoint/2010/main" val="29695034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19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title"/>
          </p:nvPr>
        </p:nvSpPr>
        <p:spPr>
          <a:xfrm>
            <a:off x="0" y="1"/>
            <a:ext cx="12192000" cy="1018901"/>
          </a:xfrm>
          <a:prstGeom prst="rect">
            <a:avLst/>
          </a:prstGeom>
          <a:solidFill>
            <a:srgbClr val="70AD47"/>
          </a:solidFill>
        </p:spPr>
        <p:txBody>
          <a:bodyPr lIns="0" tIns="0" rIns="0" bIns="0"/>
          <a:lstStyle/>
          <a:p>
            <a:pPr lvl="0" algn="ctr">
              <a:defRPr sz="1800"/>
            </a:pPr>
            <a:r>
              <a:rPr sz="5400" dirty="0">
                <a:solidFill>
                  <a:srgbClr val="FFFF00"/>
                </a:solidFill>
                <a:effectLst>
                  <a:outerShdw blurRad="38100" dist="38100" dir="2700000" rotWithShape="0">
                    <a:srgbClr val="000000">
                      <a:alpha val="43137"/>
                    </a:srgbClr>
                  </a:outerShdw>
                </a:effectLst>
              </a:rPr>
              <a:t>Active Citizenship</a:t>
            </a:r>
          </a:p>
        </p:txBody>
      </p:sp>
      <p:sp>
        <p:nvSpPr>
          <p:cNvPr id="167" name="Shape 167"/>
          <p:cNvSpPr>
            <a:spLocks noGrp="1"/>
          </p:cNvSpPr>
          <p:nvPr>
            <p:ph type="body" idx="1"/>
          </p:nvPr>
        </p:nvSpPr>
        <p:spPr>
          <a:xfrm>
            <a:off x="0" y="1018903"/>
            <a:ext cx="12192000" cy="5839096"/>
          </a:xfrm>
          <a:prstGeom prst="rect">
            <a:avLst/>
          </a:prstGeom>
          <a:solidFill>
            <a:srgbClr val="B4C7E7"/>
          </a:solidFill>
        </p:spPr>
        <p:txBody>
          <a:bodyPr lIns="0" tIns="0" rIns="0" bIns="0"/>
          <a:lstStyle/>
          <a:p>
            <a:pPr marL="0" lvl="0" indent="0">
              <a:buSzTx/>
              <a:buFontTx/>
              <a:buNone/>
              <a:defRPr sz="1800"/>
            </a:pPr>
            <a:r>
              <a:rPr sz="2600"/>
              <a:t>Active citizenship, or civic activism in general, means the set of self-organization forms that involve the exercise of powers and responsibilities in public policy, in order to enforce rights, protect the common public asset, and support vulnerable persons.</a:t>
            </a:r>
          </a:p>
          <a:p>
            <a:pPr lvl="0">
              <a:defRPr sz="1800"/>
            </a:pPr>
            <a:r>
              <a:rPr sz="2800"/>
              <a:t>consumer associations </a:t>
            </a:r>
          </a:p>
          <a:p>
            <a:pPr lvl="0">
              <a:defRPr sz="1800"/>
            </a:pPr>
            <a:r>
              <a:rPr sz="2800"/>
              <a:t>environmental groups </a:t>
            </a:r>
          </a:p>
          <a:p>
            <a:pPr lvl="0">
              <a:defRPr sz="1800"/>
            </a:pPr>
            <a:r>
              <a:rPr sz="2800"/>
              <a:t>cooperatives and social enterprises</a:t>
            </a:r>
          </a:p>
          <a:p>
            <a:pPr lvl="0">
              <a:defRPr sz="1800"/>
            </a:pPr>
            <a:r>
              <a:rPr sz="2800"/>
              <a:t>voluntary organizations</a:t>
            </a:r>
          </a:p>
          <a:p>
            <a:pPr lvl="0">
              <a:defRPr sz="1800"/>
            </a:pPr>
            <a:r>
              <a:rPr sz="2800"/>
              <a:t>international cooperation organizations</a:t>
            </a:r>
          </a:p>
          <a:p>
            <a:pPr lvl="0">
              <a:defRPr sz="1800"/>
            </a:pPr>
            <a:r>
              <a:rPr sz="2800"/>
              <a:t>citizens' advice and support centres </a:t>
            </a:r>
          </a:p>
          <a:p>
            <a:pPr lvl="0">
              <a:defRPr sz="1800"/>
            </a:pPr>
            <a:r>
              <a:rPr sz="2800"/>
              <a:t>women's or migrants' rights movements</a:t>
            </a:r>
          </a:p>
        </p:txBody>
      </p:sp>
      <p:grpSp>
        <p:nvGrpSpPr>
          <p:cNvPr id="170" name="Group 170"/>
          <p:cNvGrpSpPr/>
          <p:nvPr/>
        </p:nvGrpSpPr>
        <p:grpSpPr>
          <a:xfrm>
            <a:off x="6096000" y="2311397"/>
            <a:ext cx="5921830" cy="4371979"/>
            <a:chOff x="0" y="236219"/>
            <a:chExt cx="5921829" cy="4371977"/>
          </a:xfrm>
        </p:grpSpPr>
        <p:sp>
          <p:nvSpPr>
            <p:cNvPr id="168" name="Shape 168"/>
            <p:cNvSpPr/>
            <p:nvPr/>
          </p:nvSpPr>
          <p:spPr>
            <a:xfrm>
              <a:off x="0" y="236219"/>
              <a:ext cx="5921829" cy="4371977"/>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cubicBezTo>
                    <a:pt x="0" y="1433"/>
                    <a:pt x="1058" y="0"/>
                    <a:pt x="2363" y="0"/>
                  </a:cubicBezTo>
                  <a:lnTo>
                    <a:pt x="3600" y="0"/>
                  </a:lnTo>
                  <a:lnTo>
                    <a:pt x="19237" y="0"/>
                  </a:lnTo>
                  <a:cubicBezTo>
                    <a:pt x="20542" y="0"/>
                    <a:pt x="21600" y="1433"/>
                    <a:pt x="21600" y="3200"/>
                  </a:cubicBezTo>
                  <a:lnTo>
                    <a:pt x="21600" y="16000"/>
                  </a:lnTo>
                  <a:cubicBezTo>
                    <a:pt x="21600" y="17767"/>
                    <a:pt x="20542" y="19200"/>
                    <a:pt x="19237" y="19200"/>
                  </a:cubicBezTo>
                  <a:lnTo>
                    <a:pt x="9000" y="19200"/>
                  </a:lnTo>
                  <a:lnTo>
                    <a:pt x="6300" y="21600"/>
                  </a:lnTo>
                  <a:lnTo>
                    <a:pt x="3600" y="19200"/>
                  </a:lnTo>
                  <a:lnTo>
                    <a:pt x="2363" y="19200"/>
                  </a:lnTo>
                  <a:cubicBezTo>
                    <a:pt x="1058" y="19200"/>
                    <a:pt x="0" y="17767"/>
                    <a:pt x="0" y="16000"/>
                  </a:cubicBezTo>
                  <a:lnTo>
                    <a:pt x="0" y="16000"/>
                  </a:lnTo>
                  <a:lnTo>
                    <a:pt x="0" y="11200"/>
                  </a:lnTo>
                  <a:close/>
                </a:path>
              </a:pathLst>
            </a:custGeom>
            <a:solidFill>
              <a:srgbClr val="4472C4"/>
            </a:solidFill>
            <a:ln w="57150" cap="flat">
              <a:solidFill>
                <a:srgbClr val="FFFF00"/>
              </a:solidFill>
              <a:prstDash val="solid"/>
              <a:miter lim="800000"/>
            </a:ln>
            <a:effectLst>
              <a:outerShdw blurRad="50800" dist="38100" rotWithShape="0">
                <a:srgbClr val="000000">
                  <a:alpha val="40000"/>
                </a:srgbClr>
              </a:outerShdw>
            </a:effectLst>
          </p:spPr>
          <p:txBody>
            <a:bodyPr wrap="square" lIns="0" tIns="0" rIns="0" bIns="0" numCol="1" anchor="ctr">
              <a:noAutofit/>
            </a:bodyPr>
            <a:lstStyle/>
            <a:p>
              <a:pPr lvl="0" algn="just">
                <a:defRPr sz="2400" b="1"/>
              </a:pPr>
              <a:endParaRPr/>
            </a:p>
          </p:txBody>
        </p:sp>
        <p:sp>
          <p:nvSpPr>
            <p:cNvPr id="169" name="Shape 169"/>
            <p:cNvSpPr/>
            <p:nvPr/>
          </p:nvSpPr>
          <p:spPr>
            <a:xfrm>
              <a:off x="189708" y="655826"/>
              <a:ext cx="5542412" cy="304698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just">
                <a:defRPr sz="2200" b="1"/>
              </a:lvl1pPr>
            </a:lstStyle>
            <a:p>
              <a:pPr lvl="0">
                <a:defRPr sz="1800" b="0"/>
              </a:pPr>
              <a:r>
                <a:rPr sz="2200" b="1" dirty="0"/>
                <a:t>On average, Italian students can not describe themselves as fully active citizens. However, what does active citizenship mean? When we talk about active citizenship, in Italy we do not think about individuals, but organizations that, in various ways, carry the burden of protecting the rights of citizens, as prescribed by the Constitution. We could say that active citizenship is exercised by proxy.</a:t>
              </a:r>
            </a:p>
          </p:txBody>
        </p:sp>
      </p:gr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263237" y="204651"/>
            <a:ext cx="609600" cy="609600"/>
          </a:xfrm>
          <a:prstGeom prst="rect">
            <a:avLst/>
          </a:prstGeom>
        </p:spPr>
      </p:pic>
    </p:spTree>
    <p:extLst>
      <p:ext uri="{BB962C8B-B14F-4D97-AF65-F5344CB8AC3E}">
        <p14:creationId xmlns:p14="http://schemas.microsoft.com/office/powerpoint/2010/main" val="3607671747"/>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500"/>
                                  </p:stCondLst>
                                  <p:iterate>
                                    <p:tmAbs val="0"/>
                                  </p:iterate>
                                  <p:childTnLst>
                                    <p:set>
                                      <p:cBhvr>
                                        <p:cTn id="6" fill="hold"/>
                                        <p:tgtEl>
                                          <p:spTgt spid="170"/>
                                        </p:tgtEl>
                                        <p:attrNameLst>
                                          <p:attrName>style.visibility</p:attrName>
                                        </p:attrNameLst>
                                      </p:cBhvr>
                                      <p:to>
                                        <p:strVal val="visible"/>
                                      </p:to>
                                    </p:set>
                                    <p:anim calcmode="lin" valueType="num">
                                      <p:cBhvr>
                                        <p:cTn id="7" dur="500" fill="hold"/>
                                        <p:tgtEl>
                                          <p:spTgt spid="170"/>
                                        </p:tgtEl>
                                        <p:attrNameLst>
                                          <p:attrName>ppt_x</p:attrName>
                                        </p:attrNameLst>
                                      </p:cBhvr>
                                      <p:tavLst>
                                        <p:tav tm="0">
                                          <p:val>
                                            <p:strVal val="#ppt_x"/>
                                          </p:val>
                                        </p:tav>
                                        <p:tav tm="100000">
                                          <p:val>
                                            <p:strVal val="#ppt_x"/>
                                          </p:val>
                                        </p:tav>
                                      </p:tavLst>
                                    </p:anim>
                                    <p:anim calcmode="lin" valueType="num">
                                      <p:cBhvr>
                                        <p:cTn id="8" dur="500" fill="hold"/>
                                        <p:tgtEl>
                                          <p:spTgt spid="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33533" fill="hold"/>
                                        <p:tgtEl>
                                          <p:spTgt spid="2"/>
                                        </p:tgtEl>
                                      </p:cBhvr>
                                    </p:cmd>
                                  </p:childTnLst>
                                </p:cTn>
                              </p:par>
                            </p:childTnLst>
                          </p:cTn>
                        </p:par>
                      </p:childTnLst>
                    </p:cTn>
                  </p:par>
                </p:childTnLst>
              </p:cTn>
              <p:nextCondLst>
                <p:cond evt="onClick" delay="0">
                  <p:tgtEl>
                    <p:spTgt spid="2"/>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bldLst>
      <p:bldP spid="170"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title"/>
          </p:nvPr>
        </p:nvSpPr>
        <p:spPr>
          <a:xfrm>
            <a:off x="0" y="0"/>
            <a:ext cx="12192000" cy="1031967"/>
          </a:xfrm>
          <a:prstGeom prst="rect">
            <a:avLst/>
          </a:prstGeom>
          <a:solidFill>
            <a:srgbClr val="70AD47"/>
          </a:solidFill>
        </p:spPr>
        <p:txBody>
          <a:bodyPr lIns="0" tIns="0" rIns="0" bIns="0"/>
          <a:lstStyle>
            <a:lvl1pPr algn="ctr">
              <a:defRPr>
                <a:solidFill>
                  <a:srgbClr val="FFFFFF"/>
                </a:solidFill>
              </a:defRPr>
            </a:lvl1pPr>
          </a:lstStyle>
          <a:p>
            <a:pPr lvl="0">
              <a:defRPr sz="1800">
                <a:solidFill>
                  <a:srgbClr val="000000"/>
                </a:solidFill>
              </a:defRPr>
            </a:pPr>
            <a:r>
              <a:rPr sz="4400">
                <a:solidFill>
                  <a:srgbClr val="FFFFFF"/>
                </a:solidFill>
              </a:rPr>
              <a:t>DEMOCRACY</a:t>
            </a:r>
          </a:p>
        </p:txBody>
      </p:sp>
      <p:sp>
        <p:nvSpPr>
          <p:cNvPr id="173" name="Shape 173"/>
          <p:cNvSpPr/>
          <p:nvPr/>
        </p:nvSpPr>
        <p:spPr>
          <a:xfrm>
            <a:off x="-12700" y="1008054"/>
            <a:ext cx="12204700" cy="5811846"/>
          </a:xfrm>
          <a:prstGeom prst="rect">
            <a:avLst/>
          </a:prstGeom>
          <a:solidFill>
            <a:srgbClr val="FFD966"/>
          </a:solidFill>
          <a:ln w="12700">
            <a:miter lim="400000"/>
          </a:ln>
        </p:spPr>
        <p:txBody>
          <a:bodyPr lIns="0" tIns="0" rIns="0" bIns="0" anchor="ctr"/>
          <a:lstStyle/>
          <a:p>
            <a:pPr lvl="0" algn="ctr">
              <a:defRPr>
                <a:solidFill>
                  <a:srgbClr val="FFFFFF"/>
                </a:solidFill>
              </a:defRPr>
            </a:pPr>
            <a:endParaRPr/>
          </a:p>
        </p:txBody>
      </p:sp>
      <p:sp>
        <p:nvSpPr>
          <p:cNvPr id="174" name="Shape 174"/>
          <p:cNvSpPr/>
          <p:nvPr/>
        </p:nvSpPr>
        <p:spPr>
          <a:xfrm>
            <a:off x="131117" y="1455731"/>
            <a:ext cx="10061526" cy="483209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sz="2800" dirty="0"/>
              <a:t>SEVERAL ANCIENT DEFINITIONS OF DEMOCRACY</a:t>
            </a:r>
          </a:p>
          <a:p>
            <a:pPr lvl="0"/>
            <a:endParaRPr sz="2800" dirty="0"/>
          </a:p>
          <a:p>
            <a:pPr lvl="0"/>
            <a:r>
              <a:rPr sz="2400" dirty="0">
                <a:uFill>
                  <a:solidFill/>
                </a:uFill>
                <a:latin typeface="Times Roman"/>
                <a:ea typeface="Times Roman"/>
                <a:cs typeface="Times Roman"/>
                <a:sym typeface="Times Roman"/>
              </a:rPr>
              <a:t>Since the nineteenth century, democracy has been increasingly identified with particular political rights:</a:t>
            </a:r>
          </a:p>
          <a:p>
            <a:pPr lvl="0"/>
            <a:endParaRPr sz="2400" dirty="0">
              <a:uFill>
                <a:solidFill/>
              </a:uFill>
              <a:latin typeface="Times New Roman"/>
              <a:ea typeface="Times New Roman"/>
              <a:cs typeface="Times New Roman"/>
              <a:sym typeface="Times New Roman"/>
            </a:endParaRPr>
          </a:p>
          <a:p>
            <a:pPr lvl="0"/>
            <a:endParaRPr sz="2400" dirty="0"/>
          </a:p>
          <a:p>
            <a:pPr lvl="0" algn="just"/>
            <a:endParaRPr sz="2400" dirty="0">
              <a:uFill>
                <a:solidFill/>
              </a:uFill>
              <a:latin typeface="Times New Roman"/>
              <a:ea typeface="Times New Roman"/>
              <a:cs typeface="Times New Roman"/>
              <a:sym typeface="Times New Roman"/>
            </a:endParaRPr>
          </a:p>
          <a:p>
            <a:pPr lvl="0" algn="just"/>
            <a:endParaRPr sz="2400" dirty="0">
              <a:uFill>
                <a:solidFill/>
              </a:uFill>
              <a:latin typeface="Times New Roman"/>
              <a:ea typeface="Times New Roman"/>
              <a:cs typeface="Times New Roman"/>
              <a:sym typeface="Times New Roman"/>
            </a:endParaRPr>
          </a:p>
          <a:p>
            <a:pPr lvl="0" algn="just"/>
            <a:endParaRPr sz="2400" dirty="0">
              <a:uFill>
                <a:solidFill/>
              </a:uFill>
              <a:latin typeface="Times New Roman"/>
              <a:ea typeface="Times New Roman"/>
              <a:cs typeface="Times New Roman"/>
              <a:sym typeface="Times New Roman"/>
            </a:endParaRPr>
          </a:p>
          <a:p>
            <a:pPr marL="240631" lvl="0" indent="-240631">
              <a:buSzPct val="100000"/>
              <a:buChar char="•"/>
            </a:pPr>
            <a:r>
              <a:rPr sz="2400" dirty="0">
                <a:uFill>
                  <a:solidFill/>
                </a:uFill>
                <a:latin typeface="Times New Roman"/>
                <a:ea typeface="Times New Roman"/>
                <a:cs typeface="Times New Roman"/>
                <a:sym typeface="Times New Roman"/>
              </a:rPr>
              <a:t>   </a:t>
            </a:r>
            <a:r>
              <a:rPr sz="2800" b="1" dirty="0">
                <a:uFill>
                  <a:solidFill/>
                </a:uFill>
                <a:latin typeface="Trebuchet MS Bold"/>
                <a:ea typeface="Trebuchet MS Bold"/>
                <a:cs typeface="Trebuchet MS Bold"/>
                <a:sym typeface="Trebuchet MS Bold"/>
              </a:rPr>
              <a:t>the right to vote</a:t>
            </a:r>
          </a:p>
          <a:p>
            <a:pPr marL="533400" lvl="0" indent="-533400">
              <a:buSzPct val="100000"/>
              <a:buFont typeface="Arial"/>
              <a:buChar char="•"/>
            </a:pPr>
            <a:r>
              <a:rPr sz="2800" b="1" dirty="0"/>
              <a:t>the right to be a candidate</a:t>
            </a:r>
          </a:p>
          <a:p>
            <a:pPr marL="533400" lvl="0" indent="-533400">
              <a:buSzPct val="100000"/>
              <a:buFont typeface="Arial"/>
              <a:buChar char="•"/>
            </a:pPr>
            <a:r>
              <a:rPr sz="2800" b="1" dirty="0"/>
              <a:t>the right of free political association</a:t>
            </a:r>
          </a:p>
        </p:txBody>
      </p:sp>
      <p:sp>
        <p:nvSpPr>
          <p:cNvPr id="175" name="Shape 175"/>
          <p:cNvSpPr/>
          <p:nvPr/>
        </p:nvSpPr>
        <p:spPr>
          <a:xfrm>
            <a:off x="1410498" y="3365400"/>
            <a:ext cx="455604" cy="1094524"/>
          </a:xfrm>
          <a:custGeom>
            <a:avLst/>
            <a:gdLst/>
            <a:ahLst/>
            <a:cxnLst>
              <a:cxn ang="0">
                <a:pos x="wd2" y="hd2"/>
              </a:cxn>
              <a:cxn ang="5400000">
                <a:pos x="wd2" y="hd2"/>
              </a:cxn>
              <a:cxn ang="10800000">
                <a:pos x="wd2" y="hd2"/>
              </a:cxn>
              <a:cxn ang="16200000">
                <a:pos x="wd2" y="hd2"/>
              </a:cxn>
            </a:cxnLst>
            <a:rect l="0" t="0" r="r" b="b"/>
            <a:pathLst>
              <a:path w="21600" h="21600" extrusionOk="0">
                <a:moveTo>
                  <a:pt x="0" y="17104"/>
                </a:moveTo>
                <a:lnTo>
                  <a:pt x="5400" y="17104"/>
                </a:lnTo>
                <a:lnTo>
                  <a:pt x="5400" y="0"/>
                </a:lnTo>
                <a:lnTo>
                  <a:pt x="16200" y="0"/>
                </a:lnTo>
                <a:lnTo>
                  <a:pt x="16200" y="17104"/>
                </a:lnTo>
                <a:lnTo>
                  <a:pt x="21600" y="17104"/>
                </a:lnTo>
                <a:lnTo>
                  <a:pt x="10800" y="21600"/>
                </a:lnTo>
                <a:close/>
              </a:path>
            </a:pathLst>
          </a:custGeom>
          <a:solidFill>
            <a:srgbClr val="4472C4"/>
          </a:solidFill>
          <a:ln w="12700">
            <a:solidFill>
              <a:srgbClr val="32538F"/>
            </a:solidFill>
            <a:miter/>
          </a:ln>
        </p:spPr>
        <p:txBody>
          <a:bodyPr lIns="0" tIns="0" rIns="0" bIns="0" anchor="ctr"/>
          <a:lstStyle/>
          <a:p>
            <a:pPr lvl="0" algn="ctr">
              <a:defRPr>
                <a:solidFill>
                  <a:srgbClr val="FFFFFF"/>
                </a:solidFill>
              </a:defRPr>
            </a:pPr>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491836" y="247252"/>
            <a:ext cx="609600" cy="609600"/>
          </a:xfrm>
          <a:prstGeom prst="rect">
            <a:avLst/>
          </a:prstGeom>
        </p:spPr>
      </p:pic>
    </p:spTree>
    <p:extLst>
      <p:ext uri="{BB962C8B-B14F-4D97-AF65-F5344CB8AC3E}">
        <p14:creationId xmlns:p14="http://schemas.microsoft.com/office/powerpoint/2010/main" val="21042497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94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title"/>
          </p:nvPr>
        </p:nvSpPr>
        <p:spPr>
          <a:xfrm>
            <a:off x="-177800" y="1"/>
            <a:ext cx="12192000" cy="1175656"/>
          </a:xfrm>
          <a:prstGeom prst="rect">
            <a:avLst/>
          </a:prstGeom>
          <a:solidFill>
            <a:srgbClr val="70AD47"/>
          </a:solidFill>
        </p:spPr>
        <p:txBody>
          <a:bodyPr lIns="0" tIns="0" rIns="0" bIns="0"/>
          <a:lstStyle/>
          <a:p>
            <a:pPr lvl="0" algn="ctr" defTabSz="585215">
              <a:defRPr sz="1800"/>
            </a:pPr>
            <a:br>
              <a:rPr sz="2496"/>
            </a:br>
            <a:r>
              <a:rPr sz="2496">
                <a:solidFill>
                  <a:srgbClr val="FFFF00"/>
                </a:solidFill>
                <a:effectLst>
                  <a:outerShdw blurRad="24384" dist="24384" dir="2700000" rotWithShape="0">
                    <a:srgbClr val="000000">
                      <a:alpha val="43137"/>
                    </a:srgbClr>
                  </a:outerShdw>
                </a:effectLst>
              </a:rPr>
              <a:t>Democracy as a debate</a:t>
            </a:r>
            <a:br>
              <a:rPr sz="2496">
                <a:solidFill>
                  <a:srgbClr val="FFFF00"/>
                </a:solidFill>
                <a:effectLst>
                  <a:outerShdw blurRad="24384" dist="24384" dir="2700000" rotWithShape="0">
                    <a:srgbClr val="000000">
                      <a:alpha val="43137"/>
                    </a:srgbClr>
                  </a:outerShdw>
                </a:effectLst>
              </a:rPr>
            </a:br>
            <a:endParaRPr sz="2496">
              <a:solidFill>
                <a:srgbClr val="FFFF00"/>
              </a:solidFill>
              <a:effectLst>
                <a:outerShdw blurRad="24384" dist="24384" dir="2700000" rotWithShape="0">
                  <a:srgbClr val="000000">
                    <a:alpha val="43137"/>
                  </a:srgbClr>
                </a:outerShdw>
              </a:effectLst>
            </a:endParaRPr>
          </a:p>
        </p:txBody>
      </p:sp>
      <p:pic>
        <p:nvPicPr>
          <p:cNvPr id="178" name="image9.png"/>
          <p:cNvPicPr/>
          <p:nvPr/>
        </p:nvPicPr>
        <p:blipFill>
          <a:blip r:embed="rId4" cstate="print"/>
          <a:stretch>
            <a:fillRect/>
          </a:stretch>
        </p:blipFill>
        <p:spPr>
          <a:xfrm>
            <a:off x="520700" y="1213757"/>
            <a:ext cx="4462456" cy="4630057"/>
          </a:xfrm>
          <a:prstGeom prst="rect">
            <a:avLst/>
          </a:prstGeom>
          <a:ln w="12700">
            <a:miter lim="400000"/>
          </a:ln>
        </p:spPr>
      </p:pic>
      <p:grpSp>
        <p:nvGrpSpPr>
          <p:cNvPr id="181" name="Group 181"/>
          <p:cNvGrpSpPr/>
          <p:nvPr/>
        </p:nvGrpSpPr>
        <p:grpSpPr>
          <a:xfrm>
            <a:off x="-1" y="5246551"/>
            <a:ext cx="4462457" cy="1691641"/>
            <a:chOff x="0" y="0"/>
            <a:chExt cx="4462455" cy="1691639"/>
          </a:xfrm>
        </p:grpSpPr>
        <p:sp>
          <p:nvSpPr>
            <p:cNvPr id="179" name="Shape 179"/>
            <p:cNvSpPr/>
            <p:nvPr/>
          </p:nvSpPr>
          <p:spPr>
            <a:xfrm>
              <a:off x="0" y="80191"/>
              <a:ext cx="4462456" cy="1531258"/>
            </a:xfrm>
            <a:prstGeom prst="rect">
              <a:avLst/>
            </a:prstGeom>
            <a:solidFill>
              <a:srgbClr val="FFC000"/>
            </a:solidFill>
            <a:ln w="12700" cap="flat">
              <a:solidFill>
                <a:srgbClr val="32538F"/>
              </a:solidFill>
              <a:prstDash val="solid"/>
              <a:miter lim="800000"/>
            </a:ln>
            <a:effectLst/>
          </p:spPr>
          <p:txBody>
            <a:bodyPr wrap="square" lIns="0" tIns="0" rIns="0" bIns="0" numCol="1" anchor="ctr">
              <a:noAutofit/>
            </a:bodyPr>
            <a:lstStyle/>
            <a:p>
              <a:pPr lvl="0" algn="ctr">
                <a:defRPr b="1"/>
              </a:pPr>
              <a:endParaRPr/>
            </a:p>
          </p:txBody>
        </p:sp>
        <p:sp>
          <p:nvSpPr>
            <p:cNvPr id="180" name="Shape 180"/>
            <p:cNvSpPr/>
            <p:nvPr/>
          </p:nvSpPr>
          <p:spPr>
            <a:xfrm>
              <a:off x="0" y="-1"/>
              <a:ext cx="4462456" cy="16916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ctr"/>
              <a:r>
                <a:rPr b="1"/>
                <a:t>Amartya Kumar Sen</a:t>
              </a:r>
              <a:endParaRPr>
                <a:solidFill>
                  <a:srgbClr val="FFFFFF"/>
                </a:solidFill>
              </a:endParaRPr>
            </a:p>
            <a:p>
              <a:pPr lvl="0" algn="ctr"/>
              <a:r>
                <a:rPr b="1"/>
                <a:t>(Indian economist, 1933)</a:t>
              </a:r>
              <a:endParaRPr b="1">
                <a:solidFill>
                  <a:srgbClr val="FFFFFF"/>
                </a:solidFill>
              </a:endParaRPr>
            </a:p>
            <a:p>
              <a:pPr lvl="0" algn="ctr"/>
              <a:r>
                <a:rPr b="1"/>
                <a:t>Contributions: Human Development Theory</a:t>
              </a:r>
              <a:endParaRPr b="1">
                <a:solidFill>
                  <a:srgbClr val="FFFFFF"/>
                </a:solidFill>
              </a:endParaRPr>
            </a:p>
            <a:p>
              <a:pPr lvl="0" algn="ctr"/>
              <a:r>
                <a:rPr b="1"/>
                <a:t>Nobel Memorial Prize in Economic Science (1998)</a:t>
              </a:r>
            </a:p>
          </p:txBody>
        </p:sp>
      </p:grpSp>
      <p:grpSp>
        <p:nvGrpSpPr>
          <p:cNvPr id="184" name="Group 184"/>
          <p:cNvGrpSpPr/>
          <p:nvPr/>
        </p:nvGrpSpPr>
        <p:grpSpPr>
          <a:xfrm>
            <a:off x="5018497" y="1344908"/>
            <a:ext cx="6567674" cy="5369310"/>
            <a:chOff x="584200" y="38099"/>
            <a:chExt cx="6567672" cy="5369309"/>
          </a:xfrm>
        </p:grpSpPr>
        <p:sp>
          <p:nvSpPr>
            <p:cNvPr id="182" name="Shape 182"/>
            <p:cNvSpPr/>
            <p:nvPr/>
          </p:nvSpPr>
          <p:spPr>
            <a:xfrm>
              <a:off x="584200" y="38100"/>
              <a:ext cx="6567673" cy="5369309"/>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cubicBezTo>
                    <a:pt x="0" y="1433"/>
                    <a:pt x="1135" y="0"/>
                    <a:pt x="2534" y="0"/>
                  </a:cubicBezTo>
                  <a:lnTo>
                    <a:pt x="3600" y="0"/>
                  </a:lnTo>
                  <a:lnTo>
                    <a:pt x="19066" y="0"/>
                  </a:lnTo>
                  <a:cubicBezTo>
                    <a:pt x="20465" y="0"/>
                    <a:pt x="21600" y="1433"/>
                    <a:pt x="21600" y="3200"/>
                  </a:cubicBezTo>
                  <a:lnTo>
                    <a:pt x="21600" y="16000"/>
                  </a:lnTo>
                  <a:cubicBezTo>
                    <a:pt x="21600" y="17767"/>
                    <a:pt x="20465" y="19200"/>
                    <a:pt x="19066" y="19200"/>
                  </a:cubicBezTo>
                  <a:lnTo>
                    <a:pt x="9000" y="19200"/>
                  </a:lnTo>
                  <a:lnTo>
                    <a:pt x="6300" y="21600"/>
                  </a:lnTo>
                  <a:lnTo>
                    <a:pt x="3600" y="19200"/>
                  </a:lnTo>
                  <a:lnTo>
                    <a:pt x="2534" y="19200"/>
                  </a:lnTo>
                  <a:cubicBezTo>
                    <a:pt x="1135" y="19200"/>
                    <a:pt x="0" y="17767"/>
                    <a:pt x="0" y="16000"/>
                  </a:cubicBezTo>
                  <a:lnTo>
                    <a:pt x="0" y="16000"/>
                  </a:lnTo>
                  <a:lnTo>
                    <a:pt x="0" y="11200"/>
                  </a:lnTo>
                  <a:close/>
                </a:path>
              </a:pathLst>
            </a:custGeom>
            <a:solidFill>
              <a:srgbClr val="4472C4"/>
            </a:solidFill>
            <a:ln w="57150" cap="flat">
              <a:solidFill>
                <a:srgbClr val="FFFF00"/>
              </a:solidFill>
              <a:prstDash val="solid"/>
              <a:miter lim="800000"/>
            </a:ln>
            <a:effectLst>
              <a:outerShdw blurRad="63500" rotWithShape="0">
                <a:srgbClr val="000000">
                  <a:alpha val="40000"/>
                </a:srgbClr>
              </a:outerShdw>
            </a:effectLst>
          </p:spPr>
          <p:txBody>
            <a:bodyPr wrap="square" lIns="0" tIns="0" rIns="0" bIns="0" numCol="1" anchor="ctr">
              <a:noAutofit/>
            </a:bodyPr>
            <a:lstStyle/>
            <a:p>
              <a:pPr lvl="0" algn="ctr">
                <a:defRPr sz="2800" b="1"/>
              </a:pPr>
              <a:endParaRPr/>
            </a:p>
          </p:txBody>
        </p:sp>
        <p:sp>
          <p:nvSpPr>
            <p:cNvPr id="183" name="Shape 183"/>
            <p:cNvSpPr/>
            <p:nvPr/>
          </p:nvSpPr>
          <p:spPr>
            <a:xfrm>
              <a:off x="636830" y="231890"/>
              <a:ext cx="6462413" cy="45629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ctr">
                <a:defRPr sz="2800" b="1"/>
              </a:lvl1pPr>
            </a:lstStyle>
            <a:p>
              <a:pPr lvl="0">
                <a:defRPr sz="1800" b="0"/>
              </a:pPr>
              <a:r>
                <a:rPr sz="2800" b="1" dirty="0"/>
                <a:t>Over the past 150 years, we have increasingly lost a principle: the three political rights mentioned above do not in themselves generate democracy unless an essential component supports them, the debate. </a:t>
              </a:r>
              <a:r>
                <a:rPr sz="2800" b="1" dirty="0" err="1"/>
                <a:t>Amartya</a:t>
              </a:r>
              <a:r>
                <a:rPr sz="2800" b="1" dirty="0"/>
                <a:t> </a:t>
              </a:r>
              <a:r>
                <a:rPr sz="2800" b="1" dirty="0" err="1"/>
                <a:t>Sen</a:t>
              </a:r>
              <a:r>
                <a:rPr sz="2800" b="1" dirty="0"/>
                <a:t> remind</a:t>
              </a:r>
              <a:r>
                <a:rPr lang="en-US" sz="2800" b="1" dirty="0"/>
                <a:t>s</a:t>
              </a:r>
              <a:r>
                <a:rPr sz="2800" b="1" dirty="0"/>
                <a:t> us of that. What is the democracy, really? The great Indian academic answers: The government through the debate.</a:t>
              </a:r>
            </a:p>
          </p:txBody>
        </p:sp>
      </p:gr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215900" y="345883"/>
            <a:ext cx="609600" cy="609600"/>
          </a:xfrm>
          <a:prstGeom prst="rect">
            <a:avLst/>
          </a:prstGeom>
        </p:spPr>
      </p:pic>
    </p:spTree>
    <p:extLst>
      <p:ext uri="{BB962C8B-B14F-4D97-AF65-F5344CB8AC3E}">
        <p14:creationId xmlns:p14="http://schemas.microsoft.com/office/powerpoint/2010/main" val="1997671587"/>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p:tmAbs val="0"/>
                                  </p:iterate>
                                  <p:childTnLst>
                                    <p:set>
                                      <p:cBhvr>
                                        <p:cTn id="6" fill="hold"/>
                                        <p:tgtEl>
                                          <p:spTgt spid="184"/>
                                        </p:tgtEl>
                                        <p:attrNameLst>
                                          <p:attrName>style.visibility</p:attrName>
                                        </p:attrNameLst>
                                      </p:cBhvr>
                                      <p:to>
                                        <p:strVal val="visible"/>
                                      </p:to>
                                    </p:set>
                                    <p:anim calcmode="lin" valueType="num">
                                      <p:cBhvr>
                                        <p:cTn id="7" dur="2000" fill="hold"/>
                                        <p:tgtEl>
                                          <p:spTgt spid="184"/>
                                        </p:tgtEl>
                                        <p:attrNameLst>
                                          <p:attrName>ppt_w</p:attrName>
                                        </p:attrNameLst>
                                      </p:cBhvr>
                                      <p:tavLst>
                                        <p:tav tm="0">
                                          <p:val>
                                            <p:fltVal val="0"/>
                                          </p:val>
                                        </p:tav>
                                        <p:tav tm="100000">
                                          <p:val>
                                            <p:strVal val="#ppt_w"/>
                                          </p:val>
                                        </p:tav>
                                      </p:tavLst>
                                    </p:anim>
                                    <p:anim calcmode="lin" valueType="num">
                                      <p:cBhvr>
                                        <p:cTn id="8" dur="2000" fill="hold"/>
                                        <p:tgtEl>
                                          <p:spTgt spid="1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27133" fill="hold"/>
                                        <p:tgtEl>
                                          <p:spTgt spid="2"/>
                                        </p:tgtEl>
                                      </p:cBhvr>
                                    </p:cmd>
                                  </p:childTnLst>
                                </p:cTn>
                              </p:par>
                            </p:childTnLst>
                          </p:cTn>
                        </p:par>
                      </p:childTnLst>
                    </p:cTn>
                  </p:par>
                </p:childTnLst>
              </p:cTn>
              <p:nextCondLst>
                <p:cond evt="onClick" delay="0">
                  <p:tgtEl>
                    <p:spTgt spid="2"/>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bldLst>
      <p:bldP spid="184" grpId="0" animBg="1" advAuto="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954</Words>
  <Application>Microsoft Office PowerPoint</Application>
  <PresentationFormat>Widescreen</PresentationFormat>
  <Paragraphs>58</Paragraphs>
  <Slides>10</Slides>
  <Notes>0</Notes>
  <HiddenSlides>0</HiddenSlides>
  <MMClips>10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10</vt:i4>
      </vt:variant>
    </vt:vector>
  </HeadingPairs>
  <TitlesOfParts>
    <vt:vector size="17" baseType="lpstr">
      <vt:lpstr>Arial</vt:lpstr>
      <vt:lpstr>Calibri</vt:lpstr>
      <vt:lpstr>Calibri Light</vt:lpstr>
      <vt:lpstr>Times New Roman</vt:lpstr>
      <vt:lpstr>Times Roman</vt:lpstr>
      <vt:lpstr>Trebuchet MS Bold</vt:lpstr>
      <vt:lpstr>Tema di Office</vt:lpstr>
      <vt:lpstr>MODULE 5 ”ACTIVE CITIZENSHIP”</vt:lpstr>
      <vt:lpstr>Education and Training 2020 (ET 2020)</vt:lpstr>
      <vt:lpstr>  Strategic objective 3: Promoting equity, social cohesion and active citizenship/ (Audio: Within ET 2020, the European Community has set four strategic objectives concerning education. What we are interested in this context is Objective 3 which aims to promote equity, social cohesion, and active citizenship.)</vt:lpstr>
      <vt:lpstr>Promoting equity, social cohesion and active citizenship</vt:lpstr>
      <vt:lpstr>Citizenship</vt:lpstr>
      <vt:lpstr>Once, in Italy, it was foreseen that students were informed about their rights connected with nationality condition or residency in the context of the subject called Civic Education. The teaching had been focused on the study of the Italian Constitution. Today, the new legislation settles transversal teachings called Education for Citizenship: therefore, besides the Italian Constitution, this subject teaches the European Institutions and the applicable treaties. The result is still weak. Students show little interest in such topics and are less and less informed about their rights.</vt:lpstr>
      <vt:lpstr>Active Citizenship</vt:lpstr>
      <vt:lpstr>DEMOCRACY</vt:lpstr>
      <vt:lpstr> Democracy as a debate </vt:lpstr>
      <vt:lpstr>Democracy and active citizenship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MODULO ”CITTADINANZA”</dc:title>
  <dc:creator>Laura Passarelli</dc:creator>
  <cp:lastModifiedBy>Maria Grazia  Proli</cp:lastModifiedBy>
  <cp:revision>6</cp:revision>
  <dcterms:created xsi:type="dcterms:W3CDTF">2018-11-23T13:04:12Z</dcterms:created>
  <dcterms:modified xsi:type="dcterms:W3CDTF">2021-01-10T20:12:48Z</dcterms:modified>
</cp:coreProperties>
</file>